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8" r:id="rId3"/>
    <p:sldId id="257" r:id="rId4"/>
    <p:sldId id="276" r:id="rId5"/>
    <p:sldId id="259" r:id="rId6"/>
    <p:sldId id="263" r:id="rId7"/>
    <p:sldId id="264" r:id="rId8"/>
    <p:sldId id="260" r:id="rId9"/>
    <p:sldId id="265" r:id="rId10"/>
    <p:sldId id="261" r:id="rId11"/>
    <p:sldId id="266" r:id="rId12"/>
    <p:sldId id="267" r:id="rId13"/>
    <p:sldId id="268" r:id="rId14"/>
    <p:sldId id="273" r:id="rId15"/>
    <p:sldId id="274" r:id="rId16"/>
    <p:sldId id="269" r:id="rId17"/>
    <p:sldId id="272" r:id="rId18"/>
    <p:sldId id="275"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6" d="100"/>
          <a:sy n="106" d="100"/>
        </p:scale>
        <p:origin x="-90" y="-2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13CFE0-DCBC-4B82-8B16-50DFFD89E939}" type="datetimeFigureOut">
              <a:rPr lang="fr-FR" smtClean="0"/>
              <a:t>29/02/2020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066E1A-4BFC-4EF2-9035-30B377D6561B}" type="slidenum">
              <a:rPr lang="fr-FR" smtClean="0"/>
              <a:t>‹N°›</a:t>
            </a:fld>
            <a:endParaRPr lang="fr-FR"/>
          </a:p>
        </p:txBody>
      </p:sp>
    </p:spTree>
    <p:extLst>
      <p:ext uri="{BB962C8B-B14F-4D97-AF65-F5344CB8AC3E}">
        <p14:creationId xmlns:p14="http://schemas.microsoft.com/office/powerpoint/2010/main" val="867834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C3D6A1E4-3378-4EF5-AEE5-5BAFB3879B70}" type="datetime1">
              <a:rPr lang="fr-FR" smtClean="0"/>
              <a:t>29/02/2020</a:t>
            </a:fld>
            <a:endParaRPr lang="fr-FR"/>
          </a:p>
        </p:txBody>
      </p:sp>
      <p:sp>
        <p:nvSpPr>
          <p:cNvPr id="5" name="Espace réservé du pied de page 4"/>
          <p:cNvSpPr>
            <a:spLocks noGrp="1"/>
          </p:cNvSpPr>
          <p:nvPr>
            <p:ph type="ftr" sz="quarter" idx="11"/>
          </p:nvPr>
        </p:nvSpPr>
        <p:spPr/>
        <p:txBody>
          <a:bodyPr/>
          <a:lstStyle/>
          <a:p>
            <a:r>
              <a:rPr lang="fr-FR" smtClean="0"/>
              <a:t>LGECO - séminaire des experts - 29 février 2020</a:t>
            </a:r>
            <a:endParaRPr lang="fr-FR"/>
          </a:p>
        </p:txBody>
      </p:sp>
      <p:sp>
        <p:nvSpPr>
          <p:cNvPr id="6" name="Espace réservé du numéro de diapositive 5"/>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30142357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A8E58E8-B969-479F-BEEA-FBB83FA59D5F}" type="datetime1">
              <a:rPr lang="fr-FR" smtClean="0"/>
              <a:t>29/02/2020</a:t>
            </a:fld>
            <a:endParaRPr lang="fr-FR"/>
          </a:p>
        </p:txBody>
      </p:sp>
      <p:sp>
        <p:nvSpPr>
          <p:cNvPr id="5" name="Espace réservé du pied de page 4"/>
          <p:cNvSpPr>
            <a:spLocks noGrp="1"/>
          </p:cNvSpPr>
          <p:nvPr>
            <p:ph type="ftr" sz="quarter" idx="11"/>
          </p:nvPr>
        </p:nvSpPr>
        <p:spPr/>
        <p:txBody>
          <a:bodyPr/>
          <a:lstStyle/>
          <a:p>
            <a:r>
              <a:rPr lang="fr-FR" smtClean="0"/>
              <a:t>LGECO - séminaire des experts - 29 février 2020</a:t>
            </a:r>
            <a:endParaRPr lang="fr-FR"/>
          </a:p>
        </p:txBody>
      </p:sp>
      <p:sp>
        <p:nvSpPr>
          <p:cNvPr id="6" name="Espace réservé du numéro de diapositive 5"/>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4219417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A8B43CC-FFEB-4EE5-83A1-818125622126}" type="datetime1">
              <a:rPr lang="fr-FR" smtClean="0"/>
              <a:t>29/02/2020</a:t>
            </a:fld>
            <a:endParaRPr lang="fr-FR"/>
          </a:p>
        </p:txBody>
      </p:sp>
      <p:sp>
        <p:nvSpPr>
          <p:cNvPr id="5" name="Espace réservé du pied de page 4"/>
          <p:cNvSpPr>
            <a:spLocks noGrp="1"/>
          </p:cNvSpPr>
          <p:nvPr>
            <p:ph type="ftr" sz="quarter" idx="11"/>
          </p:nvPr>
        </p:nvSpPr>
        <p:spPr/>
        <p:txBody>
          <a:bodyPr/>
          <a:lstStyle/>
          <a:p>
            <a:r>
              <a:rPr lang="fr-FR" smtClean="0"/>
              <a:t>LGECO - séminaire des experts - 29 février 2020</a:t>
            </a:r>
            <a:endParaRPr lang="fr-FR"/>
          </a:p>
        </p:txBody>
      </p:sp>
      <p:sp>
        <p:nvSpPr>
          <p:cNvPr id="6" name="Espace réservé du numéro de diapositive 5"/>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4133577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6B7C2D1-E956-4C18-8CE7-FCFC74387623}" type="datetime1">
              <a:rPr lang="fr-FR" smtClean="0"/>
              <a:t>29/02/2020</a:t>
            </a:fld>
            <a:endParaRPr lang="fr-FR"/>
          </a:p>
        </p:txBody>
      </p:sp>
      <p:sp>
        <p:nvSpPr>
          <p:cNvPr id="5" name="Espace réservé du pied de page 4"/>
          <p:cNvSpPr>
            <a:spLocks noGrp="1"/>
          </p:cNvSpPr>
          <p:nvPr>
            <p:ph type="ftr" sz="quarter" idx="11"/>
          </p:nvPr>
        </p:nvSpPr>
        <p:spPr/>
        <p:txBody>
          <a:bodyPr/>
          <a:lstStyle/>
          <a:p>
            <a:r>
              <a:rPr lang="fr-FR" smtClean="0"/>
              <a:t>LGECO - séminaire des experts - 29 février 2020</a:t>
            </a:r>
            <a:endParaRPr lang="fr-FR"/>
          </a:p>
        </p:txBody>
      </p:sp>
      <p:sp>
        <p:nvSpPr>
          <p:cNvPr id="6" name="Espace réservé du numéro de diapositive 5"/>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4266722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11D4E969-82D1-4997-87E6-FD7ACDB74183}" type="datetime1">
              <a:rPr lang="fr-FR" smtClean="0"/>
              <a:t>29/02/2020</a:t>
            </a:fld>
            <a:endParaRPr lang="fr-FR"/>
          </a:p>
        </p:txBody>
      </p:sp>
      <p:sp>
        <p:nvSpPr>
          <p:cNvPr id="5" name="Espace réservé du pied de page 4"/>
          <p:cNvSpPr>
            <a:spLocks noGrp="1"/>
          </p:cNvSpPr>
          <p:nvPr>
            <p:ph type="ftr" sz="quarter" idx="11"/>
          </p:nvPr>
        </p:nvSpPr>
        <p:spPr/>
        <p:txBody>
          <a:bodyPr/>
          <a:lstStyle/>
          <a:p>
            <a:r>
              <a:rPr lang="fr-FR" smtClean="0"/>
              <a:t>LGECO - séminaire des experts - 29 février 2020</a:t>
            </a:r>
            <a:endParaRPr lang="fr-FR"/>
          </a:p>
        </p:txBody>
      </p:sp>
      <p:sp>
        <p:nvSpPr>
          <p:cNvPr id="6" name="Espace réservé du numéro de diapositive 5"/>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316520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E539E5E7-59B1-4864-A7BD-A2FACAD5F07A}" type="datetime1">
              <a:rPr lang="fr-FR" smtClean="0"/>
              <a:t>29/02/2020</a:t>
            </a:fld>
            <a:endParaRPr lang="fr-FR"/>
          </a:p>
        </p:txBody>
      </p:sp>
      <p:sp>
        <p:nvSpPr>
          <p:cNvPr id="6" name="Espace réservé du pied de page 5"/>
          <p:cNvSpPr>
            <a:spLocks noGrp="1"/>
          </p:cNvSpPr>
          <p:nvPr>
            <p:ph type="ftr" sz="quarter" idx="11"/>
          </p:nvPr>
        </p:nvSpPr>
        <p:spPr/>
        <p:txBody>
          <a:bodyPr/>
          <a:lstStyle/>
          <a:p>
            <a:r>
              <a:rPr lang="fr-FR" smtClean="0"/>
              <a:t>LGECO - séminaire des experts - 29 février 2020</a:t>
            </a:r>
            <a:endParaRPr lang="fr-FR"/>
          </a:p>
        </p:txBody>
      </p:sp>
      <p:sp>
        <p:nvSpPr>
          <p:cNvPr id="7" name="Espace réservé du numéro de diapositive 6"/>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4002432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B2AD0A1-F044-461E-9993-9FC844D67596}" type="datetime1">
              <a:rPr lang="fr-FR" smtClean="0"/>
              <a:t>29/02/2020</a:t>
            </a:fld>
            <a:endParaRPr lang="fr-FR"/>
          </a:p>
        </p:txBody>
      </p:sp>
      <p:sp>
        <p:nvSpPr>
          <p:cNvPr id="8" name="Espace réservé du pied de page 7"/>
          <p:cNvSpPr>
            <a:spLocks noGrp="1"/>
          </p:cNvSpPr>
          <p:nvPr>
            <p:ph type="ftr" sz="quarter" idx="11"/>
          </p:nvPr>
        </p:nvSpPr>
        <p:spPr/>
        <p:txBody>
          <a:bodyPr/>
          <a:lstStyle/>
          <a:p>
            <a:r>
              <a:rPr lang="fr-FR" smtClean="0"/>
              <a:t>LGECO - séminaire des experts - 29 février 2020</a:t>
            </a:r>
            <a:endParaRPr lang="fr-FR"/>
          </a:p>
        </p:txBody>
      </p:sp>
      <p:sp>
        <p:nvSpPr>
          <p:cNvPr id="9" name="Espace réservé du numéro de diapositive 8"/>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2023367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742731C-B0B5-4B5A-80E5-FC4EF20C2A41}" type="datetime1">
              <a:rPr lang="fr-FR" smtClean="0"/>
              <a:t>29/02/2020</a:t>
            </a:fld>
            <a:endParaRPr lang="fr-FR"/>
          </a:p>
        </p:txBody>
      </p:sp>
      <p:sp>
        <p:nvSpPr>
          <p:cNvPr id="4" name="Espace réservé du pied de page 3"/>
          <p:cNvSpPr>
            <a:spLocks noGrp="1"/>
          </p:cNvSpPr>
          <p:nvPr>
            <p:ph type="ftr" sz="quarter" idx="11"/>
          </p:nvPr>
        </p:nvSpPr>
        <p:spPr/>
        <p:txBody>
          <a:bodyPr/>
          <a:lstStyle/>
          <a:p>
            <a:r>
              <a:rPr lang="fr-FR" smtClean="0"/>
              <a:t>LGECO - séminaire des experts - 29 février 2020</a:t>
            </a:r>
            <a:endParaRPr lang="fr-FR"/>
          </a:p>
        </p:txBody>
      </p:sp>
      <p:sp>
        <p:nvSpPr>
          <p:cNvPr id="5" name="Espace réservé du numéro de diapositive 4"/>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3311397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5E0D32E-2109-4FDC-9EE8-EC3090B957AC}" type="datetime1">
              <a:rPr lang="fr-FR" smtClean="0"/>
              <a:t>29/02/2020</a:t>
            </a:fld>
            <a:endParaRPr lang="fr-FR"/>
          </a:p>
        </p:txBody>
      </p:sp>
      <p:sp>
        <p:nvSpPr>
          <p:cNvPr id="3" name="Espace réservé du pied de page 2"/>
          <p:cNvSpPr>
            <a:spLocks noGrp="1"/>
          </p:cNvSpPr>
          <p:nvPr>
            <p:ph type="ftr" sz="quarter" idx="11"/>
          </p:nvPr>
        </p:nvSpPr>
        <p:spPr/>
        <p:txBody>
          <a:bodyPr/>
          <a:lstStyle/>
          <a:p>
            <a:r>
              <a:rPr lang="fr-FR" smtClean="0"/>
              <a:t>LGECO - séminaire des experts - 29 février 2020</a:t>
            </a:r>
            <a:endParaRPr lang="fr-FR"/>
          </a:p>
        </p:txBody>
      </p:sp>
      <p:sp>
        <p:nvSpPr>
          <p:cNvPr id="4" name="Espace réservé du numéro de diapositive 3"/>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21026310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43EDC5F0-8F94-4A77-B435-13B0CD0D5565}" type="datetime1">
              <a:rPr lang="fr-FR" smtClean="0"/>
              <a:t>29/02/2020</a:t>
            </a:fld>
            <a:endParaRPr lang="fr-FR"/>
          </a:p>
        </p:txBody>
      </p:sp>
      <p:sp>
        <p:nvSpPr>
          <p:cNvPr id="6" name="Espace réservé du pied de page 5"/>
          <p:cNvSpPr>
            <a:spLocks noGrp="1"/>
          </p:cNvSpPr>
          <p:nvPr>
            <p:ph type="ftr" sz="quarter" idx="11"/>
          </p:nvPr>
        </p:nvSpPr>
        <p:spPr/>
        <p:txBody>
          <a:bodyPr/>
          <a:lstStyle/>
          <a:p>
            <a:r>
              <a:rPr lang="fr-FR" smtClean="0"/>
              <a:t>LGECO - séminaire des experts - 29 février 2020</a:t>
            </a:r>
            <a:endParaRPr lang="fr-FR"/>
          </a:p>
        </p:txBody>
      </p:sp>
      <p:sp>
        <p:nvSpPr>
          <p:cNvPr id="7" name="Espace réservé du numéro de diapositive 6"/>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3701055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30EB3CB6-FB35-4ED7-9FE0-A9A60F66F48B}" type="datetime1">
              <a:rPr lang="fr-FR" smtClean="0"/>
              <a:t>29/02/2020</a:t>
            </a:fld>
            <a:endParaRPr lang="fr-FR"/>
          </a:p>
        </p:txBody>
      </p:sp>
      <p:sp>
        <p:nvSpPr>
          <p:cNvPr id="6" name="Espace réservé du pied de page 5"/>
          <p:cNvSpPr>
            <a:spLocks noGrp="1"/>
          </p:cNvSpPr>
          <p:nvPr>
            <p:ph type="ftr" sz="quarter" idx="11"/>
          </p:nvPr>
        </p:nvSpPr>
        <p:spPr/>
        <p:txBody>
          <a:bodyPr/>
          <a:lstStyle/>
          <a:p>
            <a:r>
              <a:rPr lang="fr-FR" smtClean="0"/>
              <a:t>LGECO - séminaire des experts - 29 février 2020</a:t>
            </a:r>
            <a:endParaRPr lang="fr-FR"/>
          </a:p>
        </p:txBody>
      </p:sp>
      <p:sp>
        <p:nvSpPr>
          <p:cNvPr id="7" name="Espace réservé du numéro de diapositive 6"/>
          <p:cNvSpPr>
            <a:spLocks noGrp="1"/>
          </p:cNvSpPr>
          <p:nvPr>
            <p:ph type="sldNum" sz="quarter" idx="12"/>
          </p:nvPr>
        </p:nvSpPr>
        <p:spPr/>
        <p:txBody>
          <a:bodyPr/>
          <a:lstStyle/>
          <a:p>
            <a:fld id="{9F159FE1-368F-4EAB-A256-A7ADF1ED16A6}" type="slidenum">
              <a:rPr lang="fr-FR" smtClean="0"/>
              <a:t>‹N°›</a:t>
            </a:fld>
            <a:endParaRPr lang="fr-FR"/>
          </a:p>
        </p:txBody>
      </p:sp>
    </p:spTree>
    <p:extLst>
      <p:ext uri="{BB962C8B-B14F-4D97-AF65-F5344CB8AC3E}">
        <p14:creationId xmlns:p14="http://schemas.microsoft.com/office/powerpoint/2010/main" val="1046500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l="-12000" r="-12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0F1404-4563-4F48-9E41-EB4E134AF9C7}" type="datetime1">
              <a:rPr lang="fr-FR" smtClean="0"/>
              <a:t>29/02/2020</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LGECO - séminaire des experts - 29 février 2020</a:t>
            </a:r>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159FE1-368F-4EAB-A256-A7ADF1ED16A6}" type="slidenum">
              <a:rPr lang="fr-FR" smtClean="0"/>
              <a:t>‹N°›</a:t>
            </a:fld>
            <a:endParaRPr lang="fr-FR"/>
          </a:p>
        </p:txBody>
      </p:sp>
    </p:spTree>
    <p:extLst>
      <p:ext uri="{BB962C8B-B14F-4D97-AF65-F5344CB8AC3E}">
        <p14:creationId xmlns:p14="http://schemas.microsoft.com/office/powerpoint/2010/main" val="3014071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27.png"/><Relationship Id="rId5" Type="http://schemas.openxmlformats.org/officeDocument/2006/relationships/image" Target="../media/image2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038600" y="3092797"/>
            <a:ext cx="7804700" cy="1466725"/>
          </a:xfrm>
        </p:spPr>
        <p:txBody>
          <a:bodyPr>
            <a:normAutofit/>
          </a:bodyPr>
          <a:lstStyle/>
          <a:p>
            <a:r>
              <a:rPr lang="fr-FR" dirty="0" smtClean="0">
                <a:latin typeface="Bahnschrift SemiBold" panose="020B0502040204020203" pitchFamily="34" charset="0"/>
              </a:rPr>
              <a:t>Séminaire des experts</a:t>
            </a:r>
            <a:endParaRPr lang="fr-FR" dirty="0">
              <a:latin typeface="Bahnschrift SemiBold" panose="020B0502040204020203" pitchFamily="34" charset="0"/>
            </a:endParaRPr>
          </a:p>
        </p:txBody>
      </p:sp>
      <p:sp>
        <p:nvSpPr>
          <p:cNvPr id="3" name="Sous-titre 2"/>
          <p:cNvSpPr>
            <a:spLocks noGrp="1"/>
          </p:cNvSpPr>
          <p:nvPr>
            <p:ph type="subTitle" idx="1"/>
          </p:nvPr>
        </p:nvSpPr>
        <p:spPr>
          <a:xfrm>
            <a:off x="5892800" y="4848947"/>
            <a:ext cx="9144000" cy="898414"/>
          </a:xfrm>
        </p:spPr>
        <p:txBody>
          <a:bodyPr>
            <a:normAutofit/>
          </a:bodyPr>
          <a:lstStyle/>
          <a:p>
            <a:r>
              <a:rPr lang="fr-FR" sz="3200" dirty="0" smtClean="0"/>
              <a:t>29 février 2020</a:t>
            </a:r>
            <a:endParaRPr lang="fr-FR" sz="3200" dirty="0"/>
          </a:p>
        </p:txBody>
      </p:sp>
      <p:sp>
        <p:nvSpPr>
          <p:cNvPr id="4" name="Espace réservé du pied de page 3"/>
          <p:cNvSpPr>
            <a:spLocks noGrp="1"/>
          </p:cNvSpPr>
          <p:nvPr>
            <p:ph type="ftr" sz="quarter" idx="11"/>
          </p:nvPr>
        </p:nvSpPr>
        <p:spPr>
          <a:xfrm>
            <a:off x="4038600" y="6356350"/>
            <a:ext cx="7493000" cy="365125"/>
          </a:xfrm>
        </p:spPr>
        <p:txBody>
          <a:bodyPr/>
          <a:lstStyle/>
          <a:p>
            <a:pPr algn="l"/>
            <a:r>
              <a:rPr lang="fr-FR" sz="1400" dirty="0" smtClean="0"/>
              <a:t>LGECO - séminaire des experts - 29 février 2020</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69819" y="467299"/>
            <a:ext cx="3204267" cy="2236325"/>
          </a:xfrm>
          <a:prstGeom prst="rect">
            <a:avLst/>
          </a:prstGeom>
          <a:noFill/>
          <a:ln>
            <a:noFill/>
          </a:ln>
        </p:spPr>
      </p:pic>
    </p:spTree>
    <p:extLst>
      <p:ext uri="{BB962C8B-B14F-4D97-AF65-F5344CB8AC3E}">
        <p14:creationId xmlns:p14="http://schemas.microsoft.com/office/powerpoint/2010/main" val="20600352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1156837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Les éléments « infranchissables »</a:t>
            </a:r>
          </a:p>
          <a:p>
            <a:pPr marL="342900" lvl="0" indent="-342900" algn="just">
              <a:lnSpc>
                <a:spcPct val="100000"/>
              </a:lnSpc>
              <a:spcBef>
                <a:spcPts val="0"/>
              </a:spcBef>
              <a:buFont typeface="Wingdings" panose="05000000000000000000" pitchFamily="2" charset="2"/>
              <a:buChar char="Ø"/>
            </a:pPr>
            <a:endParaRPr lang="fr-FR" altLang="fr-FR" b="1" dirty="0">
              <a:solidFill>
                <a:prstClr val="black"/>
              </a:solidFill>
              <a:latin typeface="Bahnschrift SemiBold" panose="020B0502040204020203" pitchFamily="34" charset="0"/>
            </a:endParaRPr>
          </a:p>
          <a:p>
            <a:pPr marL="342900" lvl="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Norme ISOM</a:t>
            </a:r>
            <a:endParaRPr lang="fr-FR" altLang="fr-FR" dirty="0" smtClean="0">
              <a:ea typeface="ヒラギノ角ゴ Pro W3" pitchFamily="-65" charset="-128"/>
            </a:endParaRPr>
          </a:p>
          <a:p>
            <a:pPr lvl="1" algn="just"/>
            <a:r>
              <a:rPr lang="fr-FR" altLang="fr-FR" dirty="0" smtClean="0">
                <a:ea typeface="ヒラギノ角ゴ Pro W3" pitchFamily="-65" charset="-128"/>
              </a:rPr>
              <a:t>	</a:t>
            </a:r>
            <a:r>
              <a:rPr lang="fr-FR" altLang="fr-FR" u="sng" dirty="0" smtClean="0">
                <a:ea typeface="ヒラギノ角ゴ Pro W3" pitchFamily="-65" charset="-128"/>
              </a:rPr>
              <a:t>Cas pratique</a:t>
            </a:r>
            <a:r>
              <a:rPr lang="fr-FR" altLang="fr-FR" dirty="0" smtClean="0">
                <a:ea typeface="ヒラギノ角ゴ Pro W3" pitchFamily="-65" charset="-128"/>
              </a:rPr>
              <a:t>:</a:t>
            </a:r>
          </a:p>
          <a:p>
            <a:pPr marL="800100" lvl="1" indent="-342900" algn="just">
              <a:buFont typeface="Arial" panose="020B0604020202020204" pitchFamily="34" charset="0"/>
              <a:buChar char="•"/>
            </a:pPr>
            <a:r>
              <a:rPr lang="fr-FR" altLang="fr-FR" dirty="0" smtClean="0">
                <a:ea typeface="ヒラギノ角ゴ Pro W3" pitchFamily="-65" charset="-128"/>
              </a:rPr>
              <a:t>Je suis arbitre du championnat régional de relais. Un concurrent dépose une réclamation car il a été battu par un compétiteur qui a franchi une clôture cartographiée avec le symbole 518 « clôture infranchissable ».</a:t>
            </a:r>
          </a:p>
          <a:p>
            <a:pPr marL="800100" lvl="1" indent="-342900" algn="just">
              <a:buFont typeface="Arial" panose="020B0604020202020204" pitchFamily="34" charset="0"/>
              <a:buChar char="•"/>
            </a:pPr>
            <a:endParaRPr lang="fr-FR" altLang="fr-FR" dirty="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800100" lvl="1" indent="-342900" algn="just">
              <a:buFont typeface="Arial" panose="020B0604020202020204" pitchFamily="34" charset="0"/>
              <a:buChar char="•"/>
            </a:pPr>
            <a:endParaRPr lang="fr-FR" altLang="fr-FR" dirty="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800100" lvl="1" indent="-342900" algn="just">
              <a:buFont typeface="Arial" panose="020B0604020202020204" pitchFamily="34" charset="0"/>
              <a:buChar char="•"/>
            </a:pPr>
            <a:r>
              <a:rPr lang="fr-FR" altLang="fr-FR" dirty="0" smtClean="0">
                <a:ea typeface="ヒラギノ角ゴ Pro W3" pitchFamily="-65" charset="-128"/>
              </a:rPr>
              <a:t>Dois-je disqualifier ce coureur?</a:t>
            </a:r>
          </a:p>
          <a:p>
            <a:pPr marL="1257300" lvl="2" indent="-342900" algn="just">
              <a:buFont typeface="Courier New" panose="02070309020205020404" pitchFamily="49" charset="0"/>
              <a:buChar char="o"/>
            </a:pPr>
            <a:endParaRPr lang="fr-FR" altLang="fr-FR" sz="1600" dirty="0" smtClean="0">
              <a:ea typeface="ヒラギノ角ゴ Pro W3" pitchFamily="-65" charset="-128"/>
            </a:endParaRPr>
          </a:p>
          <a:p>
            <a:pPr marL="1257300" lvl="2" indent="-342900" algn="just">
              <a:buFont typeface="Arial" panose="020B0604020202020204" pitchFamily="34" charset="0"/>
              <a:buChar char="•"/>
            </a:pPr>
            <a:endParaRPr lang="fr-FR" altLang="fr-FR" dirty="0">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règles 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14303" y="3205443"/>
            <a:ext cx="2676525" cy="895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577481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956646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lgn="just">
              <a:lnSpc>
                <a:spcPct val="100000"/>
              </a:lnSpc>
              <a:spcBef>
                <a:spcPts val="0"/>
              </a:spcBef>
              <a:buFont typeface="Wingdings" panose="05000000000000000000" pitchFamily="2" charset="2"/>
              <a:buChar char="Ø"/>
            </a:pPr>
            <a:endParaRPr lang="fr-FR" altLang="fr-FR" b="1" dirty="0">
              <a:solidFill>
                <a:prstClr val="black"/>
              </a:solidFill>
              <a:latin typeface="Bahnschrift SemiBold" panose="020B0502040204020203" pitchFamily="34" charset="0"/>
            </a:endParaRPr>
          </a:p>
          <a:p>
            <a:pPr marL="342900" lvl="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Norme ISOM</a:t>
            </a:r>
            <a:endParaRPr lang="fr-FR" altLang="fr-FR" dirty="0" smtClean="0">
              <a:ea typeface="ヒラギノ角ゴ Pro W3" pitchFamily="-65" charset="-128"/>
            </a:endParaRPr>
          </a:p>
          <a:p>
            <a:pPr lvl="1" algn="just"/>
            <a:r>
              <a:rPr lang="fr-FR" altLang="fr-FR" dirty="0" smtClean="0">
                <a:ea typeface="ヒラギノ角ゴ Pro W3" pitchFamily="-65" charset="-128"/>
              </a:rPr>
              <a:t>	</a:t>
            </a:r>
          </a:p>
          <a:p>
            <a:pPr marL="800100" lvl="1" indent="-342900" algn="just">
              <a:buFont typeface="Arial" panose="020B0604020202020204" pitchFamily="34" charset="0"/>
              <a:buChar char="•"/>
            </a:pPr>
            <a:r>
              <a:rPr lang="fr-FR" altLang="fr-FR" sz="2800" dirty="0" smtClean="0">
                <a:ea typeface="ヒラギノ角ゴ Pro W3" pitchFamily="-65" charset="-128"/>
              </a:rPr>
              <a:t>Réponse: Non!</a:t>
            </a:r>
            <a:endParaRPr lang="fr-FR" altLang="fr-FR" dirty="0">
              <a:ea typeface="ヒラギノ角ゴ Pro W3" pitchFamily="-65" charset="-128"/>
            </a:endParaRPr>
          </a:p>
          <a:p>
            <a:pPr marL="800100" lvl="1" indent="-342900" algn="just">
              <a:buFont typeface="Arial" panose="020B0604020202020204" pitchFamily="34" charset="0"/>
              <a:buChar char="•"/>
            </a:pPr>
            <a:r>
              <a:rPr lang="fr-FR" altLang="fr-FR" dirty="0" smtClean="0">
                <a:ea typeface="ヒラギノ角ゴ Pro W3" pitchFamily="-65" charset="-128"/>
              </a:rPr>
              <a:t>Pour qu’il soit interdit de franchir cette limite, il est nécessaire d’utiliser un symbole d’interdiction, ici le symbole 708 « limite interdite », </a:t>
            </a:r>
          </a:p>
          <a:p>
            <a:pPr marL="800100" lvl="1" indent="-342900" algn="just">
              <a:buFont typeface="Arial" panose="020B0604020202020204" pitchFamily="34" charset="0"/>
              <a:buChar char="•"/>
            </a:pPr>
            <a:r>
              <a:rPr lang="fr-FR" u="sng" dirty="0" smtClean="0">
                <a:solidFill>
                  <a:srgbClr val="000000"/>
                </a:solidFill>
              </a:rPr>
              <a:t>Extrait d’ISOM 2017-2, § 2.4</a:t>
            </a:r>
            <a:r>
              <a:rPr lang="fr-FR" dirty="0" smtClean="0">
                <a:solidFill>
                  <a:srgbClr val="000000"/>
                </a:solidFill>
              </a:rPr>
              <a:t>: </a:t>
            </a:r>
          </a:p>
          <a:p>
            <a:pPr marL="800100" lvl="1" indent="-342900" algn="just">
              <a:buFont typeface="Arial" panose="020B0604020202020204" pitchFamily="34" charset="0"/>
              <a:buChar char="•"/>
            </a:pPr>
            <a:r>
              <a:rPr lang="fr-FR" i="1" dirty="0" smtClean="0">
                <a:solidFill>
                  <a:srgbClr val="000000"/>
                </a:solidFill>
              </a:rPr>
              <a:t>Sur </a:t>
            </a:r>
            <a:r>
              <a:rPr lang="fr-FR" i="1" dirty="0">
                <a:solidFill>
                  <a:srgbClr val="000000"/>
                </a:solidFill>
              </a:rPr>
              <a:t>le terrain, il peut y avoir des éléments qui sont réellement infranchissables ou </a:t>
            </a:r>
            <a:r>
              <a:rPr lang="fr-FR" i="1" dirty="0" smtClean="0">
                <a:solidFill>
                  <a:srgbClr val="000000"/>
                </a:solidFill>
              </a:rPr>
              <a:t>non-traversables:</a:t>
            </a:r>
            <a:r>
              <a:rPr lang="fr-FR" dirty="0" smtClean="0">
                <a:solidFill>
                  <a:srgbClr val="000000"/>
                </a:solidFill>
              </a:rPr>
              <a:t> </a:t>
            </a:r>
            <a:r>
              <a:rPr lang="fr-FR" i="1" dirty="0">
                <a:solidFill>
                  <a:srgbClr val="000000"/>
                </a:solidFill>
              </a:rPr>
              <a:t>des bâtiments, des clôtures, des murs, des falaises, des marais et des zones de végétation très dense. </a:t>
            </a:r>
            <a:r>
              <a:rPr lang="fr-FR" i="1" dirty="0" smtClean="0">
                <a:solidFill>
                  <a:srgbClr val="000000"/>
                </a:solidFill>
              </a:rPr>
              <a:t> </a:t>
            </a:r>
          </a:p>
          <a:p>
            <a:pPr marL="800100" lvl="1" indent="-342900" algn="just">
              <a:buFont typeface="Arial" panose="020B0604020202020204" pitchFamily="34" charset="0"/>
              <a:buChar char="•"/>
            </a:pPr>
            <a:r>
              <a:rPr lang="fr-FR" i="1" dirty="0" smtClean="0">
                <a:solidFill>
                  <a:srgbClr val="000000"/>
                </a:solidFill>
              </a:rPr>
              <a:t>Idéalement</a:t>
            </a:r>
            <a:r>
              <a:rPr lang="fr-FR" i="1" dirty="0">
                <a:solidFill>
                  <a:srgbClr val="000000"/>
                </a:solidFill>
              </a:rPr>
              <a:t>, les éléments utilisant ces symboles « obstacles» devraient être impossibles à franchir ou à traverser. Mais la nature est complexe, les conditions peuvent varier dans le temps, les cartes doivent faire l’objet de généralisation et tous les coureurs n’ont pas les mêmes aptitudes physiques. En conséquence, </a:t>
            </a:r>
            <a:r>
              <a:rPr lang="fr-FR" b="1" i="1" dirty="0">
                <a:solidFill>
                  <a:srgbClr val="000000"/>
                </a:solidFill>
              </a:rPr>
              <a:t>un élément cartographié en utilisant un tel symbole « obstacle» peut se révéler finalement franchissable ou traversable </a:t>
            </a:r>
            <a:r>
              <a:rPr lang="fr-FR" i="1" dirty="0">
                <a:solidFill>
                  <a:srgbClr val="000000"/>
                </a:solidFill>
              </a:rPr>
              <a:t>mais il ne sera pas possible, en lisant la carte, de déterminer dans quelle mesure il l’est. </a:t>
            </a:r>
            <a:endParaRPr lang="fr-FR" altLang="fr-FR" i="1" dirty="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800100" lvl="1" indent="-342900" algn="just">
              <a:buFont typeface="Arial" panose="020B0604020202020204" pitchFamily="34" charset="0"/>
              <a:buChar char="•"/>
            </a:pPr>
            <a:endParaRPr lang="fr-FR" altLang="fr-FR" dirty="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1257300" lvl="2" indent="-342900" algn="just">
              <a:buFont typeface="Courier New" panose="02070309020205020404" pitchFamily="49" charset="0"/>
              <a:buChar char="o"/>
            </a:pPr>
            <a:endParaRPr lang="fr-FR" altLang="fr-FR" sz="1600" dirty="0" smtClean="0">
              <a:ea typeface="ヒラギノ角ゴ Pro W3" pitchFamily="-65" charset="-128"/>
            </a:endParaRPr>
          </a:p>
          <a:p>
            <a:pPr marL="1257300" lvl="2" indent="-342900" algn="just">
              <a:buFont typeface="Arial" panose="020B0604020202020204" pitchFamily="34" charset="0"/>
              <a:buChar char="•"/>
            </a:pPr>
            <a:endParaRPr lang="fr-FR" altLang="fr-FR" dirty="0">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règles 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59813" y="2221306"/>
            <a:ext cx="1123950" cy="895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223302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9566462" cy="5443701"/>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Symboles de franchissement ou accès interdit:</a:t>
            </a:r>
          </a:p>
          <a:p>
            <a:pPr marL="342900" lvl="0" indent="-342900" algn="just">
              <a:lnSpc>
                <a:spcPct val="100000"/>
              </a:lnSpc>
              <a:spcBef>
                <a:spcPts val="0"/>
              </a:spcBef>
              <a:buFont typeface="Wingdings" panose="05000000000000000000" pitchFamily="2" charset="2"/>
              <a:buChar char="Ø"/>
            </a:pPr>
            <a:endParaRPr lang="fr-FR" altLang="fr-FR" b="1" dirty="0">
              <a:solidFill>
                <a:prstClr val="black"/>
              </a:solidFill>
              <a:latin typeface="Bahnschrift SemiBold" panose="020B0502040204020203" pitchFamily="34" charset="0"/>
            </a:endParaRPr>
          </a:p>
          <a:p>
            <a:pPr marL="342900" lvl="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Norme ISOM</a:t>
            </a:r>
          </a:p>
          <a:p>
            <a:pPr marL="342900" lvl="0" indent="-342900" algn="just">
              <a:lnSpc>
                <a:spcPct val="100000"/>
              </a:lnSpc>
              <a:spcBef>
                <a:spcPts val="0"/>
              </a:spcBef>
              <a:buFont typeface="Wingdings" panose="05000000000000000000" pitchFamily="2" charset="2"/>
              <a:buChar char="Ø"/>
            </a:pPr>
            <a:endParaRPr lang="fr-FR" altLang="fr-FR" b="1" dirty="0">
              <a:solidFill>
                <a:prstClr val="black"/>
              </a:solidFill>
              <a:latin typeface="Bahnschrift SemiBold" panose="020B0502040204020203" pitchFamily="34" charset="0"/>
            </a:endParaRPr>
          </a:p>
          <a:p>
            <a:pPr marL="342900" lvl="0" indent="-342900" algn="just">
              <a:lnSpc>
                <a:spcPct val="100000"/>
              </a:lnSpc>
              <a:spcBef>
                <a:spcPts val="0"/>
              </a:spcBef>
              <a:buFont typeface="Wingdings" panose="05000000000000000000" pitchFamily="2" charset="2"/>
              <a:buChar char="Ø"/>
            </a:pPr>
            <a:r>
              <a:rPr lang="fr-FR" altLang="fr-FR" dirty="0" smtClean="0">
                <a:solidFill>
                  <a:prstClr val="black"/>
                </a:solidFill>
                <a:latin typeface="Bahnschrift SemiBold" panose="020B0502040204020203" pitchFamily="34" charset="0"/>
              </a:rPr>
              <a:t>Seuls quatre symboles représentent des limites interdites:</a:t>
            </a:r>
          </a:p>
          <a:p>
            <a:pPr marL="342900" lvl="0" indent="-342900" algn="just">
              <a:lnSpc>
                <a:spcPct val="100000"/>
              </a:lnSpc>
              <a:spcBef>
                <a:spcPts val="0"/>
              </a:spcBef>
              <a:buFont typeface="Wingdings" panose="05000000000000000000" pitchFamily="2" charset="2"/>
              <a:buChar char="Ø"/>
            </a:pPr>
            <a:endParaRPr lang="fr-FR" altLang="fr-FR" dirty="0" smtClean="0">
              <a:solidFill>
                <a:prstClr val="black"/>
              </a:solidFill>
              <a:latin typeface="Bahnschrift SemiBold" panose="020B0502040204020203" pitchFamily="34" charset="0"/>
            </a:endParaRPr>
          </a:p>
          <a:p>
            <a:pPr marL="800100" lvl="1" indent="-342900" algn="just">
              <a:lnSpc>
                <a:spcPct val="100000"/>
              </a:lnSpc>
              <a:spcBef>
                <a:spcPts val="0"/>
              </a:spcBef>
              <a:buFont typeface="Arial" panose="020B0604020202020204" pitchFamily="34" charset="0"/>
              <a:buChar char="•"/>
            </a:pPr>
            <a:r>
              <a:rPr lang="fr-FR" altLang="fr-FR" dirty="0" smtClean="0">
                <a:ea typeface="ヒラギノ角ゴ Pro W3" pitchFamily="-65" charset="-128"/>
              </a:rPr>
              <a:t>520  </a:t>
            </a:r>
            <a:r>
              <a:rPr lang="fr-FR" altLang="fr-FR" dirty="0">
                <a:ea typeface="ヒラギノ角ゴ Pro W3" pitchFamily="-65" charset="-128"/>
              </a:rPr>
              <a:t>« zone interdite d’accès </a:t>
            </a:r>
            <a:r>
              <a:rPr lang="fr-FR" altLang="fr-FR" dirty="0" smtClean="0">
                <a:ea typeface="ヒラギノ角ゴ Pro W3" pitchFamily="-65" charset="-128"/>
              </a:rPr>
              <a:t>»	708 « limite interdite »</a:t>
            </a:r>
          </a:p>
          <a:p>
            <a:pPr marL="800100" lvl="1" indent="-342900" algn="just">
              <a:lnSpc>
                <a:spcPct val="100000"/>
              </a:lnSpc>
              <a:spcBef>
                <a:spcPts val="0"/>
              </a:spcBef>
              <a:buFont typeface="Arial" panose="020B0604020202020204" pitchFamily="34" charset="0"/>
              <a:buChar char="•"/>
            </a:pPr>
            <a:endParaRPr lang="fr-FR" altLang="fr-FR" dirty="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a:ea typeface="ヒラギノ角ゴ Pro W3" pitchFamily="-65" charset="-128"/>
            </a:endParaRPr>
          </a:p>
          <a:p>
            <a:pPr lvl="2" algn="just">
              <a:lnSpc>
                <a:spcPct val="100000"/>
              </a:lnSpc>
              <a:spcBef>
                <a:spcPts val="0"/>
              </a:spcBef>
            </a:pPr>
            <a:r>
              <a:rPr lang="fr-FR" altLang="fr-FR" sz="2200" u="sng" dirty="0">
                <a:ea typeface="ヒラギノ角ゴ Pro W3" pitchFamily="-65" charset="-128"/>
              </a:rPr>
              <a:t>Symbole 520</a:t>
            </a:r>
            <a:r>
              <a:rPr lang="fr-FR" altLang="fr-FR" sz="2200" dirty="0">
                <a:ea typeface="ヒラギノ角ゴ Pro W3" pitchFamily="-65" charset="-128"/>
              </a:rPr>
              <a:t>: </a:t>
            </a:r>
            <a:r>
              <a:rPr lang="fr-FR" sz="2200" dirty="0">
                <a:ea typeface="ヒラギノ角ゴ Pro W3" pitchFamily="-65" charset="-128"/>
              </a:rPr>
              <a:t>La zone </a:t>
            </a:r>
            <a:r>
              <a:rPr lang="fr-FR" sz="2200" dirty="0" smtClean="0">
                <a:ea typeface="ヒラギノ角ゴ Pro W3" pitchFamily="-65" charset="-128"/>
              </a:rPr>
              <a:t>interdite doit </a:t>
            </a:r>
            <a:r>
              <a:rPr lang="fr-FR" sz="2200" dirty="0">
                <a:ea typeface="ヒラギノ角ゴ Pro W3" pitchFamily="-65" charset="-128"/>
              </a:rPr>
              <a:t>être interrompue là où un chemin ou un sentier la </a:t>
            </a:r>
            <a:r>
              <a:rPr lang="fr-FR" sz="2200" dirty="0" smtClean="0">
                <a:ea typeface="ヒラギノ角ゴ Pro W3" pitchFamily="-65" charset="-128"/>
              </a:rPr>
              <a:t>traverse </a:t>
            </a:r>
            <a:r>
              <a:rPr lang="fr-FR" sz="2200" dirty="0" smtClean="0">
                <a:ea typeface="ヒラギノ角ゴ Pro W3" pitchFamily="-65" charset="-128"/>
                <a:sym typeface="Wingdings" panose="05000000000000000000" pitchFamily="2" charset="2"/>
              </a:rPr>
              <a:t></a:t>
            </a:r>
            <a:r>
              <a:rPr lang="fr-FR" sz="2200" dirty="0" smtClean="0">
                <a:ea typeface="ヒラギノ角ゴ Pro W3" pitchFamily="-65" charset="-128"/>
              </a:rPr>
              <a:t> </a:t>
            </a:r>
            <a:r>
              <a:rPr lang="fr-FR" altLang="fr-FR" sz="2200" dirty="0">
                <a:ea typeface="ヒラギノ角ゴ Pro W3" pitchFamily="-65" charset="-128"/>
              </a:rPr>
              <a:t>un chemin ne peut être utilisé que s’il est sur fond blanc avec </a:t>
            </a:r>
            <a:r>
              <a:rPr lang="fr-FR" altLang="fr-FR" sz="2200" dirty="0" smtClean="0">
                <a:ea typeface="ヒラギノ角ゴ Pro W3" pitchFamily="-65" charset="-128"/>
              </a:rPr>
              <a:t>une bordure </a:t>
            </a:r>
            <a:r>
              <a:rPr lang="fr-FR" altLang="fr-FR" sz="2200" dirty="0">
                <a:ea typeface="ヒラギノ角ゴ Pro W3" pitchFamily="-65" charset="-128"/>
              </a:rPr>
              <a:t>blanche.	</a:t>
            </a:r>
            <a:endParaRPr lang="fr-FR" altLang="fr-FR" dirty="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1257300" lvl="2" indent="-342900" algn="just">
              <a:buFont typeface="Courier New" panose="02070309020205020404" pitchFamily="49" charset="0"/>
              <a:buChar char="o"/>
            </a:pPr>
            <a:endParaRPr lang="fr-FR" altLang="fr-FR" sz="1600" dirty="0" smtClean="0">
              <a:ea typeface="ヒラギノ角ゴ Pro W3" pitchFamily="-65" charset="-128"/>
            </a:endParaRPr>
          </a:p>
          <a:p>
            <a:pPr marL="1257300" lvl="2" indent="-342900" algn="just">
              <a:buFont typeface="Arial" panose="020B0604020202020204" pitchFamily="34" charset="0"/>
              <a:buChar char="•"/>
            </a:pPr>
            <a:endParaRPr lang="fr-FR" altLang="fr-FR" dirty="0">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règles 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8469" y="3217769"/>
            <a:ext cx="1666875" cy="1952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3698" y="3433201"/>
            <a:ext cx="1123950" cy="895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041342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9566462" cy="5443701"/>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lgn="just">
              <a:lnSpc>
                <a:spcPct val="100000"/>
              </a:lnSpc>
              <a:spcBef>
                <a:spcPts val="0"/>
              </a:spcBef>
              <a:buFont typeface="Wingdings" panose="05000000000000000000" pitchFamily="2" charset="2"/>
              <a:buChar char="Ø"/>
            </a:pPr>
            <a:r>
              <a:rPr lang="fr-FR" altLang="fr-FR" sz="2200" b="1" dirty="0">
                <a:solidFill>
                  <a:prstClr val="black"/>
                </a:solidFill>
                <a:latin typeface="Bahnschrift SemiBold" panose="020B0502040204020203" pitchFamily="34" charset="0"/>
              </a:rPr>
              <a:t>Symboles de franchissement ou accès interdit </a:t>
            </a:r>
            <a:r>
              <a:rPr lang="fr-FR" altLang="fr-FR" sz="2200" b="1" dirty="0" smtClean="0">
                <a:solidFill>
                  <a:prstClr val="black"/>
                </a:solidFill>
                <a:latin typeface="Bahnschrift SemiBold" panose="020B0502040204020203" pitchFamily="34" charset="0"/>
              </a:rPr>
              <a:t>:</a:t>
            </a:r>
          </a:p>
          <a:p>
            <a:pPr marL="342900" lvl="0" indent="-342900" algn="just">
              <a:lnSpc>
                <a:spcPct val="100000"/>
              </a:lnSpc>
              <a:spcBef>
                <a:spcPts val="0"/>
              </a:spcBef>
              <a:buFont typeface="Wingdings" panose="05000000000000000000" pitchFamily="2" charset="2"/>
              <a:buChar char="Ø"/>
            </a:pPr>
            <a:endParaRPr lang="fr-FR" altLang="fr-FR" sz="2200" b="1" dirty="0">
              <a:solidFill>
                <a:prstClr val="black"/>
              </a:solidFill>
              <a:latin typeface="Bahnschrift SemiBold" panose="020B0502040204020203" pitchFamily="34" charset="0"/>
            </a:endParaRPr>
          </a:p>
          <a:p>
            <a:pPr marL="342900" lvl="0" indent="-342900" algn="just">
              <a:lnSpc>
                <a:spcPct val="100000"/>
              </a:lnSpc>
              <a:spcBef>
                <a:spcPts val="0"/>
              </a:spcBef>
              <a:buFont typeface="Wingdings" panose="05000000000000000000" pitchFamily="2" charset="2"/>
              <a:buChar char="Ø"/>
            </a:pPr>
            <a:r>
              <a:rPr lang="fr-FR" altLang="fr-FR" sz="2200" b="1" dirty="0" smtClean="0">
                <a:solidFill>
                  <a:prstClr val="black"/>
                </a:solidFill>
                <a:latin typeface="Bahnschrift SemiBold" panose="020B0502040204020203" pitchFamily="34" charset="0"/>
              </a:rPr>
              <a:t>Norme ISOM (suite)</a:t>
            </a:r>
          </a:p>
          <a:p>
            <a:pPr marL="342900" lvl="0" indent="-342900" algn="just">
              <a:lnSpc>
                <a:spcPct val="100000"/>
              </a:lnSpc>
              <a:spcBef>
                <a:spcPts val="0"/>
              </a:spcBef>
              <a:buFont typeface="Wingdings" panose="05000000000000000000" pitchFamily="2" charset="2"/>
              <a:buChar char="Ø"/>
            </a:pPr>
            <a:endParaRPr lang="fr-FR" altLang="fr-FR" sz="2000" dirty="0" smtClean="0">
              <a:solidFill>
                <a:prstClr val="black"/>
              </a:solidFill>
              <a:latin typeface="Bahnschrift SemiBold" panose="020B0502040204020203" pitchFamily="34" charset="0"/>
            </a:endParaRPr>
          </a:p>
          <a:p>
            <a:pPr marL="800100" lvl="1" indent="-342900" algn="just">
              <a:lnSpc>
                <a:spcPct val="100000"/>
              </a:lnSpc>
              <a:spcBef>
                <a:spcPts val="0"/>
              </a:spcBef>
              <a:buFont typeface="Arial" panose="020B0604020202020204" pitchFamily="34" charset="0"/>
              <a:buChar char="•"/>
            </a:pPr>
            <a:r>
              <a:rPr lang="fr-FR" altLang="fr-FR" sz="2200" dirty="0">
                <a:ea typeface="ヒラギノ角ゴ Pro W3" pitchFamily="-65" charset="-128"/>
              </a:rPr>
              <a:t> </a:t>
            </a:r>
            <a:r>
              <a:rPr lang="fr-FR" altLang="fr-FR" sz="2200" dirty="0" smtClean="0">
                <a:ea typeface="ヒラギノ角ゴ Pro W3" pitchFamily="-65" charset="-128"/>
              </a:rPr>
              <a:t>709</a:t>
            </a:r>
            <a:r>
              <a:rPr lang="fr-FR" altLang="fr-FR" sz="2400" dirty="0" smtClean="0">
                <a:ea typeface="ヒラギノ角ゴ Pro W3" pitchFamily="-65" charset="-128"/>
              </a:rPr>
              <a:t> « z</a:t>
            </a:r>
            <a:r>
              <a:rPr lang="fr-FR" altLang="fr-FR" sz="2200" dirty="0" smtClean="0">
                <a:ea typeface="ヒラギノ角ゴ Pro W3" pitchFamily="-65" charset="-128"/>
              </a:rPr>
              <a:t>one interdite d’accès » </a:t>
            </a:r>
            <a:r>
              <a:rPr lang="fr-FR" altLang="fr-FR" dirty="0" smtClean="0">
                <a:ea typeface="ヒラギノ角ゴ Pro W3" pitchFamily="-65" charset="-128"/>
              </a:rPr>
              <a:t>		711 « route </a:t>
            </a:r>
            <a:r>
              <a:rPr lang="fr-FR" altLang="fr-FR" sz="2200" dirty="0" smtClean="0">
                <a:ea typeface="ヒラギノ角ゴ Pro W3" pitchFamily="-65" charset="-128"/>
              </a:rPr>
              <a:t>interdite</a:t>
            </a:r>
            <a:r>
              <a:rPr lang="fr-FR" altLang="fr-FR" dirty="0" smtClean="0">
                <a:ea typeface="ヒラギノ角ゴ Pro W3" pitchFamily="-65" charset="-128"/>
              </a:rPr>
              <a:t> »</a:t>
            </a:r>
          </a:p>
          <a:p>
            <a:pPr lvl="1" algn="just">
              <a:lnSpc>
                <a:spcPct val="100000"/>
              </a:lnSpc>
              <a:spcBef>
                <a:spcPts val="0"/>
              </a:spcBef>
            </a:pPr>
            <a:r>
              <a:rPr lang="fr-FR" altLang="fr-FR" dirty="0" smtClean="0">
                <a:ea typeface="ヒラギノ角ゴ Pro W3" pitchFamily="-65" charset="-128"/>
              </a:rPr>
              <a:t> </a:t>
            </a:r>
            <a:endParaRPr lang="fr-FR" altLang="fr-FR" dirty="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a:ea typeface="ヒラギノ角ゴ Pro W3" pitchFamily="-65" charset="-128"/>
            </a:endParaRPr>
          </a:p>
          <a:p>
            <a:pPr marL="800100" lvl="1" indent="-342900" algn="just">
              <a:lnSpc>
                <a:spcPct val="100000"/>
              </a:lnSpc>
              <a:spcBef>
                <a:spcPts val="0"/>
              </a:spcBef>
              <a:buFont typeface="Arial" panose="020B0604020202020204" pitchFamily="34" charset="0"/>
              <a:buChar char="•"/>
            </a:pPr>
            <a:r>
              <a:rPr lang="fr-FR" altLang="fr-FR" u="sng" dirty="0" smtClean="0">
                <a:ea typeface="ヒラギノ角ゴ Pro W3" pitchFamily="-65" charset="-128"/>
              </a:rPr>
              <a:t>Symbole </a:t>
            </a:r>
            <a:r>
              <a:rPr lang="fr-FR" altLang="fr-FR" u="sng" dirty="0">
                <a:ea typeface="ヒラギノ角ゴ Pro W3" pitchFamily="-65" charset="-128"/>
              </a:rPr>
              <a:t>709</a:t>
            </a:r>
            <a:r>
              <a:rPr lang="fr-FR" altLang="fr-FR" dirty="0">
                <a:ea typeface="ヒラギノ角ゴ Pro W3" pitchFamily="-65" charset="-128"/>
              </a:rPr>
              <a:t>: Une ligne de bordure peut être dessinée s’il n’y a pas de limite naturelle avec les principes suivants :</a:t>
            </a:r>
          </a:p>
          <a:p>
            <a:pPr marL="1257300" lvl="2" indent="-342900" algn="just">
              <a:lnSpc>
                <a:spcPct val="100000"/>
              </a:lnSpc>
              <a:spcBef>
                <a:spcPts val="0"/>
              </a:spcBef>
              <a:buFont typeface="Courier New" panose="02070309020205020404" pitchFamily="49" charset="0"/>
              <a:buChar char="o"/>
            </a:pPr>
            <a:r>
              <a:rPr lang="fr-FR" altLang="fr-FR" dirty="0" smtClean="0">
                <a:ea typeface="ヒラギノ角ゴ Pro W3" pitchFamily="-65" charset="-128"/>
              </a:rPr>
              <a:t>une </a:t>
            </a:r>
            <a:r>
              <a:rPr lang="fr-FR" altLang="fr-FR" dirty="0">
                <a:ea typeface="ヒラギノ角ゴ Pro W3" pitchFamily="-65" charset="-128"/>
              </a:rPr>
              <a:t>ligne continue indique un marquage physique sur le terrain ;</a:t>
            </a:r>
          </a:p>
          <a:p>
            <a:pPr marL="1257300" lvl="2" indent="-342900" algn="just">
              <a:lnSpc>
                <a:spcPct val="100000"/>
              </a:lnSpc>
              <a:spcBef>
                <a:spcPts val="0"/>
              </a:spcBef>
              <a:buFont typeface="Courier New" panose="02070309020205020404" pitchFamily="49" charset="0"/>
              <a:buChar char="o"/>
            </a:pPr>
            <a:r>
              <a:rPr lang="fr-FR" altLang="fr-FR" dirty="0" smtClean="0">
                <a:ea typeface="ヒラギノ角ゴ Pro W3" pitchFamily="-65" charset="-128"/>
              </a:rPr>
              <a:t>une </a:t>
            </a:r>
            <a:r>
              <a:rPr lang="fr-FR" altLang="fr-FR" dirty="0">
                <a:ea typeface="ヒラギノ角ゴ Pro W3" pitchFamily="-65" charset="-128"/>
              </a:rPr>
              <a:t>ligne en </a:t>
            </a:r>
            <a:r>
              <a:rPr lang="fr-FR" altLang="fr-FR" dirty="0" err="1">
                <a:ea typeface="ヒラギノ角ゴ Pro W3" pitchFamily="-65" charset="-128"/>
              </a:rPr>
              <a:t>tiretés</a:t>
            </a:r>
            <a:r>
              <a:rPr lang="fr-FR" altLang="fr-FR" dirty="0">
                <a:ea typeface="ヒラギノ角ゴ Pro W3" pitchFamily="-65" charset="-128"/>
              </a:rPr>
              <a:t> indique un marquage discontinu sur le terrain ;</a:t>
            </a:r>
          </a:p>
          <a:p>
            <a:pPr marL="1257300" lvl="2" indent="-342900" algn="just">
              <a:lnSpc>
                <a:spcPct val="100000"/>
              </a:lnSpc>
              <a:spcBef>
                <a:spcPts val="0"/>
              </a:spcBef>
              <a:buFont typeface="Courier New" panose="02070309020205020404" pitchFamily="49" charset="0"/>
              <a:buChar char="o"/>
            </a:pPr>
            <a:r>
              <a:rPr lang="fr-FR" altLang="fr-FR" dirty="0" smtClean="0">
                <a:ea typeface="ヒラギノ角ゴ Pro W3" pitchFamily="-65" charset="-128"/>
              </a:rPr>
              <a:t>l’absence </a:t>
            </a:r>
            <a:r>
              <a:rPr lang="fr-FR" altLang="fr-FR" dirty="0">
                <a:ea typeface="ヒラギノ角ゴ Pro W3" pitchFamily="-65" charset="-128"/>
              </a:rPr>
              <a:t>de ligne indique l’absence de marquage sur le terrain.</a:t>
            </a: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smtClean="0">
              <a:ea typeface="ヒラギノ角ゴ Pro W3" pitchFamily="-65" charset="-128"/>
            </a:endParaRPr>
          </a:p>
          <a:p>
            <a:pPr marL="800100" lvl="1" indent="-342900" algn="just">
              <a:lnSpc>
                <a:spcPct val="100000"/>
              </a:lnSpc>
              <a:spcBef>
                <a:spcPts val="0"/>
              </a:spcBef>
              <a:buFont typeface="Arial" panose="020B0604020202020204" pitchFamily="34" charset="0"/>
              <a:buChar char="•"/>
            </a:pPr>
            <a:r>
              <a:rPr lang="fr-FR" altLang="fr-FR" u="sng" dirty="0" smtClean="0">
                <a:ea typeface="ヒラギノ角ゴ Pro W3" pitchFamily="-65" charset="-128"/>
              </a:rPr>
              <a:t>Symbole 711</a:t>
            </a:r>
            <a:r>
              <a:rPr lang="fr-FR" altLang="fr-FR" dirty="0" smtClean="0">
                <a:ea typeface="ヒラギノ角ゴ Pro W3" pitchFamily="-65" charset="-128"/>
              </a:rPr>
              <a:t>: </a:t>
            </a:r>
            <a:r>
              <a:rPr lang="fr-FR" altLang="fr-FR" b="1" dirty="0" smtClean="0">
                <a:ea typeface="ヒラギノ角ゴ Pro W3" pitchFamily="-65" charset="-128"/>
              </a:rPr>
              <a:t>les coureurs peuvent traverser une route interdite d’accès</a:t>
            </a:r>
            <a:r>
              <a:rPr lang="fr-FR" altLang="fr-FR" dirty="0" smtClean="0">
                <a:ea typeface="ヒラギノ角ゴ Pro W3" pitchFamily="-65" charset="-128"/>
              </a:rPr>
              <a:t>, mais il est interdit de la suivre.</a:t>
            </a:r>
          </a:p>
          <a:p>
            <a:pPr marL="800100" lvl="1" indent="-342900" algn="just">
              <a:buFont typeface="Arial" panose="020B0604020202020204" pitchFamily="34" charset="0"/>
              <a:buChar char="•"/>
            </a:pPr>
            <a:endParaRPr lang="fr-FR" altLang="fr-FR" dirty="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800100" lvl="1" indent="-342900" algn="just">
              <a:buFont typeface="Arial" panose="020B0604020202020204" pitchFamily="34" charset="0"/>
              <a:buChar char="•"/>
            </a:pPr>
            <a:endParaRPr lang="fr-FR" altLang="fr-FR" dirty="0" smtClean="0">
              <a:ea typeface="ヒラギノ角ゴ Pro W3" pitchFamily="-65" charset="-128"/>
            </a:endParaRPr>
          </a:p>
          <a:p>
            <a:pPr marL="1257300" lvl="2" indent="-342900" algn="just">
              <a:buFont typeface="Courier New" panose="02070309020205020404" pitchFamily="49" charset="0"/>
              <a:buChar char="o"/>
            </a:pPr>
            <a:endParaRPr lang="fr-FR" altLang="fr-FR" sz="1600" dirty="0" smtClean="0">
              <a:ea typeface="ヒラギノ角ゴ Pro W3" pitchFamily="-65" charset="-128"/>
            </a:endParaRPr>
          </a:p>
          <a:p>
            <a:pPr marL="1257300" lvl="2" indent="-342900" algn="just">
              <a:buFont typeface="Arial" panose="020B0604020202020204" pitchFamily="34" charset="0"/>
              <a:buChar char="•"/>
            </a:pPr>
            <a:endParaRPr lang="fr-FR" altLang="fr-FR" dirty="0">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règles 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9881" y="2757768"/>
            <a:ext cx="1476375" cy="742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93373" y="2688031"/>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80426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956646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Symboles de franchissement ou accès interdit:</a:t>
            </a:r>
          </a:p>
          <a:p>
            <a:pPr marL="34290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Norme </a:t>
            </a:r>
            <a:r>
              <a:rPr lang="fr-FR" altLang="fr-FR" b="1" dirty="0" err="1" smtClean="0">
                <a:solidFill>
                  <a:prstClr val="black"/>
                </a:solidFill>
                <a:latin typeface="Bahnschrift SemiBold" panose="020B0502040204020203" pitchFamily="34" charset="0"/>
              </a:rPr>
              <a:t>ISSprOM</a:t>
            </a:r>
            <a:endParaRPr lang="fr-FR" altLang="fr-FR" b="1" dirty="0" smtClean="0">
              <a:solidFill>
                <a:prstClr val="black"/>
              </a:solidFill>
              <a:latin typeface="Bahnschrift SemiBold" panose="020B0502040204020203" pitchFamily="34" charset="0"/>
            </a:endParaRPr>
          </a:p>
          <a:p>
            <a:pPr marL="800100" lvl="1" indent="-342900" algn="just">
              <a:lnSpc>
                <a:spcPct val="100000"/>
              </a:lnSpc>
              <a:spcBef>
                <a:spcPts val="0"/>
              </a:spcBef>
              <a:buFont typeface="Arial" panose="020B0604020202020204" pitchFamily="34" charset="0"/>
              <a:buChar char="•"/>
            </a:pPr>
            <a:r>
              <a:rPr lang="fr-FR" altLang="fr-FR" dirty="0" smtClean="0">
                <a:solidFill>
                  <a:prstClr val="black"/>
                </a:solidFill>
                <a:latin typeface="Bahnschrift SemiBold" panose="020B0502040204020203" pitchFamily="34" charset="0"/>
              </a:rPr>
              <a:t>Différence majeure avec ISOM: 11 symboles représentent des limites interdites.</a:t>
            </a:r>
          </a:p>
          <a:p>
            <a:pPr marL="800100" lvl="1" indent="-342900" algn="just">
              <a:lnSpc>
                <a:spcPct val="100000"/>
              </a:lnSpc>
              <a:spcBef>
                <a:spcPts val="0"/>
              </a:spcBef>
              <a:buFont typeface="Arial" panose="020B0604020202020204" pitchFamily="34" charset="0"/>
              <a:buChar char="•"/>
            </a:pPr>
            <a:r>
              <a:rPr lang="fr-FR" altLang="fr-FR" dirty="0" smtClean="0">
                <a:solidFill>
                  <a:prstClr val="black"/>
                </a:solidFill>
                <a:latin typeface="Bahnschrift SemiBold" panose="020B0502040204020203" pitchFamily="34" charset="0"/>
              </a:rPr>
              <a:t>En règle générale, tout symbole « infranchissable » constitue une limite interdite, indépendamment de sa franchissabilité réelle.</a:t>
            </a:r>
          </a:p>
          <a:p>
            <a:pPr marL="342900" indent="-342900" algn="just">
              <a:lnSpc>
                <a:spcPct val="100000"/>
              </a:lnSpc>
              <a:spcBef>
                <a:spcPts val="0"/>
              </a:spcBef>
              <a:buFont typeface="Arial" panose="020B0604020202020204" pitchFamily="34" charset="0"/>
              <a:buChar char="•"/>
            </a:pPr>
            <a:endParaRPr lang="fr-FR" altLang="fr-FR" dirty="0">
              <a:solidFill>
                <a:prstClr val="black"/>
              </a:solidFill>
              <a:latin typeface="Bahnschrift SemiBold" panose="020B0502040204020203" pitchFamily="34" charset="0"/>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201 </a:t>
            </a:r>
            <a:r>
              <a:rPr lang="fr-FR" altLang="fr-FR" dirty="0">
                <a:solidFill>
                  <a:prstClr val="black"/>
                </a:solidFill>
                <a:ea typeface="ヒラギノ角ゴ Pro W3" pitchFamily="-65" charset="-128"/>
              </a:rPr>
              <a:t>« </a:t>
            </a:r>
            <a:r>
              <a:rPr lang="fr-FR" altLang="fr-FR" dirty="0" smtClean="0">
                <a:solidFill>
                  <a:prstClr val="black"/>
                </a:solidFill>
                <a:ea typeface="ヒラギノ角ゴ Pro W3" pitchFamily="-65" charset="-128"/>
              </a:rPr>
              <a:t>falaise infranchissable</a:t>
            </a:r>
            <a:r>
              <a:rPr lang="fr-FR" altLang="fr-FR" dirty="0">
                <a:solidFill>
                  <a:prstClr val="black"/>
                </a:solidFill>
                <a:ea typeface="ヒラギノ角ゴ Pro W3" pitchFamily="-65" charset="-128"/>
              </a:rPr>
              <a:t> </a:t>
            </a:r>
            <a:r>
              <a:rPr lang="fr-FR" altLang="fr-FR" dirty="0" smtClean="0">
                <a:solidFill>
                  <a:prstClr val="black"/>
                </a:solidFill>
                <a:ea typeface="ヒラギノ角ゴ Pro W3" pitchFamily="-65" charset="-128"/>
              </a:rPr>
              <a:t>»</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301 « étendue d’eau infranchissable</a:t>
            </a:r>
            <a:r>
              <a:rPr lang="fr-FR" altLang="fr-FR" dirty="0">
                <a:solidFill>
                  <a:prstClr val="black"/>
                </a:solidFill>
                <a:ea typeface="ヒラギノ角ゴ Pro W3" pitchFamily="-65" charset="-128"/>
              </a:rPr>
              <a:t> </a:t>
            </a:r>
            <a:r>
              <a:rPr lang="fr-FR" altLang="fr-FR" dirty="0" smtClean="0">
                <a:solidFill>
                  <a:prstClr val="black"/>
                </a:solidFill>
                <a:ea typeface="ヒラギノ角ゴ Pro W3" pitchFamily="-65" charset="-128"/>
              </a:rPr>
              <a:t>»</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307 « marais infranchissable »</a:t>
            </a:r>
          </a:p>
          <a:p>
            <a:pPr marL="800100" lvl="1" indent="-342900" algn="just">
              <a:lnSpc>
                <a:spcPct val="100000"/>
              </a:lnSpc>
              <a:spcBef>
                <a:spcPts val="0"/>
              </a:spcBef>
              <a:buFont typeface="Courier New" panose="02070309020205020404" pitchFamily="49" charset="0"/>
              <a:buChar char="o"/>
            </a:pPr>
            <a:endParaRPr lang="fr-FR" altLang="fr-FR" dirty="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410 « végétation infranchissable »</a:t>
            </a:r>
          </a:p>
          <a:p>
            <a:pPr lvl="2" algn="just">
              <a:lnSpc>
                <a:spcPct val="100000"/>
              </a:lnSpc>
              <a:spcBef>
                <a:spcPts val="0"/>
              </a:spcBef>
            </a:pPr>
            <a:r>
              <a:rPr lang="fr-FR" altLang="fr-FR" dirty="0" smtClean="0">
                <a:solidFill>
                  <a:prstClr val="black"/>
                </a:solidFill>
                <a:ea typeface="ヒラギノ角ゴ Pro W3" pitchFamily="-65" charset="-128"/>
              </a:rPr>
              <a:t>(communément appelé « vert 3 »)</a:t>
            </a:r>
          </a:p>
          <a:p>
            <a:pPr marL="800100" lvl="1" indent="-342900" algn="just">
              <a:lnSpc>
                <a:spcPct val="100000"/>
              </a:lnSpc>
              <a:spcBef>
                <a:spcPts val="0"/>
              </a:spcBef>
              <a:buFont typeface="Courier New" panose="02070309020205020404" pitchFamily="49" charset="0"/>
              <a:buChar char="o"/>
            </a:pPr>
            <a:endParaRPr lang="fr-FR" altLang="fr-FR" dirty="0" smtClean="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515 « mur infranchissable »</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518 « barrière ou garde-corps infranchissable</a:t>
            </a: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1257300" lvl="2" indent="-342900" algn="just">
              <a:buFont typeface="Courier New" panose="02070309020205020404" pitchFamily="49" charset="0"/>
              <a:buChar char="o"/>
            </a:pPr>
            <a:endParaRPr lang="fr-FR" altLang="fr-FR" sz="1600" dirty="0" smtClean="0">
              <a:solidFill>
                <a:prstClr val="black"/>
              </a:solidFill>
              <a:ea typeface="ヒラギノ角ゴ Pro W3" pitchFamily="-65" charset="-128"/>
            </a:endParaRPr>
          </a:p>
          <a:p>
            <a:pPr marL="1257300" lvl="2" indent="-342900" algn="just">
              <a:buFont typeface="Arial" panose="020B0604020202020204" pitchFamily="34" charset="0"/>
              <a:buChar char="•"/>
            </a:pPr>
            <a:endParaRPr lang="fr-FR" altLang="fr-FR" dirty="0">
              <a:solidFill>
                <a:prstClr val="black"/>
              </a:solidFill>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6047" y="3116636"/>
            <a:ext cx="1260278" cy="1006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19"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2763" y="3226193"/>
            <a:ext cx="1162050" cy="676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806584" y="3242722"/>
            <a:ext cx="112395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2"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66145" y="5719212"/>
            <a:ext cx="1647825" cy="171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94225" y="5372382"/>
            <a:ext cx="1533525" cy="142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4"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21381" y="4314826"/>
            <a:ext cx="1252901" cy="8180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362183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956646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Symboles de franchissement ou accès interdit:</a:t>
            </a:r>
          </a:p>
          <a:p>
            <a:pPr marL="342900" indent="-342900" algn="just">
              <a:lnSpc>
                <a:spcPct val="100000"/>
              </a:lnSpc>
              <a:spcBef>
                <a:spcPts val="0"/>
              </a:spcBef>
              <a:buFont typeface="Wingdings" panose="05000000000000000000" pitchFamily="2" charset="2"/>
              <a:buChar char="Ø"/>
            </a:pPr>
            <a:endParaRPr lang="fr-FR" altLang="fr-FR" b="1" dirty="0">
              <a:solidFill>
                <a:prstClr val="black"/>
              </a:solidFill>
              <a:latin typeface="Bahnschrift SemiBold" panose="020B0502040204020203" pitchFamily="34" charset="0"/>
            </a:endParaRPr>
          </a:p>
          <a:p>
            <a:pPr marL="34290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Norme </a:t>
            </a:r>
            <a:r>
              <a:rPr lang="fr-FR" altLang="fr-FR" b="1" dirty="0" err="1" smtClean="0">
                <a:solidFill>
                  <a:prstClr val="black"/>
                </a:solidFill>
                <a:latin typeface="Bahnschrift SemiBold" panose="020B0502040204020203" pitchFamily="34" charset="0"/>
              </a:rPr>
              <a:t>ISSprOM</a:t>
            </a:r>
            <a:r>
              <a:rPr lang="fr-FR" altLang="fr-FR" b="1" dirty="0" smtClean="0">
                <a:solidFill>
                  <a:prstClr val="black"/>
                </a:solidFill>
                <a:latin typeface="Bahnschrift SemiBold" panose="020B0502040204020203" pitchFamily="34" charset="0"/>
              </a:rPr>
              <a:t> (suite)</a:t>
            </a:r>
          </a:p>
          <a:p>
            <a:pPr marL="342900" indent="-342900" algn="just">
              <a:lnSpc>
                <a:spcPct val="100000"/>
              </a:lnSpc>
              <a:spcBef>
                <a:spcPts val="0"/>
              </a:spcBef>
              <a:buFont typeface="Wingdings" panose="05000000000000000000" pitchFamily="2" charset="2"/>
              <a:buChar char="Ø"/>
            </a:pPr>
            <a:endParaRPr lang="fr-FR" altLang="fr-FR" b="1" dirty="0" smtClean="0">
              <a:solidFill>
                <a:prstClr val="black"/>
              </a:solidFill>
              <a:latin typeface="Bahnschrift SemiBold" panose="020B0502040204020203" pitchFamily="34" charset="0"/>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520 </a:t>
            </a:r>
            <a:r>
              <a:rPr lang="fr-FR" altLang="fr-FR" dirty="0">
                <a:solidFill>
                  <a:prstClr val="black"/>
                </a:solidFill>
                <a:ea typeface="ヒラギノ角ゴ Pro W3" pitchFamily="-65" charset="-128"/>
              </a:rPr>
              <a:t>« </a:t>
            </a:r>
            <a:r>
              <a:rPr lang="fr-FR" altLang="fr-FR" dirty="0" smtClean="0">
                <a:solidFill>
                  <a:prstClr val="black"/>
                </a:solidFill>
                <a:ea typeface="ヒラギノ角ゴ Pro W3" pitchFamily="-65" charset="-128"/>
              </a:rPr>
              <a:t>zone interdite d’accès »  </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521 « bâtiment »</a:t>
            </a:r>
          </a:p>
          <a:p>
            <a:pPr marL="800100" lvl="1" indent="-342900" algn="just">
              <a:lnSpc>
                <a:spcPct val="100000"/>
              </a:lnSpc>
              <a:spcBef>
                <a:spcPts val="0"/>
              </a:spcBef>
              <a:buFont typeface="Courier New" panose="02070309020205020404" pitchFamily="49" charset="0"/>
              <a:buChar char="o"/>
            </a:pPr>
            <a:endParaRPr lang="fr-FR" altLang="fr-FR" dirty="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529 </a:t>
            </a:r>
            <a:r>
              <a:rPr lang="fr-FR" altLang="fr-FR" dirty="0">
                <a:solidFill>
                  <a:prstClr val="black"/>
                </a:solidFill>
                <a:ea typeface="ヒラギノ角ゴ Pro W3" pitchFamily="-65" charset="-128"/>
              </a:rPr>
              <a:t>« élément linéaire </a:t>
            </a:r>
            <a:r>
              <a:rPr lang="fr-FR" altLang="fr-FR" dirty="0" smtClean="0">
                <a:solidFill>
                  <a:prstClr val="black"/>
                </a:solidFill>
                <a:ea typeface="ヒラギノ角ゴ Pro W3" pitchFamily="-65" charset="-128"/>
              </a:rPr>
              <a:t>significatif infranchissable</a:t>
            </a:r>
            <a:r>
              <a:rPr lang="fr-FR" altLang="fr-FR" dirty="0">
                <a:solidFill>
                  <a:prstClr val="black"/>
                </a:solidFill>
                <a:ea typeface="ヒラギノ角ゴ Pro W3" pitchFamily="-65" charset="-128"/>
              </a:rPr>
              <a:t> »</a:t>
            </a:r>
          </a:p>
          <a:p>
            <a:pPr marL="800100" lvl="1" indent="-342900" algn="just">
              <a:lnSpc>
                <a:spcPct val="100000"/>
              </a:lnSpc>
              <a:spcBef>
                <a:spcPts val="0"/>
              </a:spcBef>
              <a:buFont typeface="Courier New" panose="02070309020205020404" pitchFamily="49" charset="0"/>
              <a:buChar char="o"/>
            </a:pPr>
            <a:endParaRPr lang="fr-FR" altLang="fr-FR" dirty="0" smtClean="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endParaRPr lang="fr-FR" altLang="fr-FR" dirty="0" smtClean="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708 « limite interdite »</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709 « zone interdite d’accès »</a:t>
            </a:r>
          </a:p>
          <a:p>
            <a:pPr marL="800100" lvl="1" indent="-342900" algn="just">
              <a:lnSpc>
                <a:spcPct val="100000"/>
              </a:lnSpc>
              <a:spcBef>
                <a:spcPts val="0"/>
              </a:spcBef>
              <a:buFont typeface="Courier New" panose="02070309020205020404" pitchFamily="49" charset="0"/>
              <a:buChar char="o"/>
            </a:pPr>
            <a:endParaRPr lang="fr-FR" altLang="fr-FR" dirty="0" smtClean="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endParaRPr lang="fr-FR" altLang="fr-FR" dirty="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endParaRPr lang="fr-FR" altLang="fr-FR" dirty="0" smtClean="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714 « construction temporaire ou zone fermée »</a:t>
            </a:r>
          </a:p>
          <a:p>
            <a:pPr marL="800100" lvl="1" indent="-342900" algn="just">
              <a:lnSpc>
                <a:spcPct val="100000"/>
              </a:lnSpc>
              <a:spcBef>
                <a:spcPts val="0"/>
              </a:spcBef>
              <a:buFont typeface="Courier New" panose="02070309020205020404" pitchFamily="49" charset="0"/>
              <a:buChar char="o"/>
            </a:pPr>
            <a:endParaRPr lang="fr-FR" altLang="fr-FR" dirty="0">
              <a:solidFill>
                <a:prstClr val="black"/>
              </a:solidFill>
              <a:ea typeface="ヒラギノ角ゴ Pro W3" pitchFamily="-65" charset="-128"/>
            </a:endParaRPr>
          </a:p>
          <a:p>
            <a:pPr marL="800100" lvl="1" indent="-342900" algn="just">
              <a:lnSpc>
                <a:spcPct val="100000"/>
              </a:lnSpc>
              <a:spcBef>
                <a:spcPts val="0"/>
              </a:spcBef>
              <a:buFont typeface="Arial" panose="020B0604020202020204" pitchFamily="34" charset="0"/>
              <a:buChar char="•"/>
            </a:pPr>
            <a:endParaRPr lang="fr-FR" altLang="fr-FR" dirty="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1257300" lvl="2" indent="-342900" algn="just">
              <a:buFont typeface="Courier New" panose="02070309020205020404" pitchFamily="49" charset="0"/>
              <a:buChar char="o"/>
            </a:pPr>
            <a:endParaRPr lang="fr-FR" altLang="fr-FR" sz="1600" dirty="0" smtClean="0">
              <a:solidFill>
                <a:prstClr val="black"/>
              </a:solidFill>
              <a:ea typeface="ヒラギノ角ゴ Pro W3" pitchFamily="-65" charset="-128"/>
            </a:endParaRPr>
          </a:p>
          <a:p>
            <a:pPr marL="1257300" lvl="2" indent="-342900" algn="just">
              <a:buFont typeface="Arial" panose="020B0604020202020204" pitchFamily="34" charset="0"/>
              <a:buChar char="•"/>
            </a:pPr>
            <a:endParaRPr lang="fr-FR" altLang="fr-FR" dirty="0">
              <a:solidFill>
                <a:prstClr val="black"/>
              </a:solidFill>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102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62805" y="2166658"/>
            <a:ext cx="1647825" cy="857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44423" y="2119033"/>
            <a:ext cx="169545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24145" y="3999483"/>
            <a:ext cx="1562100" cy="106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22702" y="5066283"/>
            <a:ext cx="1236569" cy="8243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6"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129758" y="4172894"/>
            <a:ext cx="1700638" cy="7199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8"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5237" y="3702983"/>
            <a:ext cx="1495425" cy="133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784694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1156837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lvl="0" indent="-342900" algn="just">
              <a:buFont typeface="Wingdings" panose="05000000000000000000" pitchFamily="2" charset="2"/>
              <a:buChar char="Ø"/>
            </a:pPr>
            <a:r>
              <a:rPr lang="fr-FR" altLang="fr-FR" b="1" dirty="0">
                <a:solidFill>
                  <a:prstClr val="black"/>
                </a:solidFill>
                <a:latin typeface="Bahnschrift SemiBold" panose="020B0502040204020203" pitchFamily="34" charset="0"/>
              </a:rPr>
              <a:t>Symboles de franchissement ou accès interdit</a:t>
            </a:r>
            <a:r>
              <a:rPr lang="fr-FR" altLang="fr-FR" b="1" dirty="0" smtClean="0">
                <a:solidFill>
                  <a:prstClr val="black"/>
                </a:solidFill>
                <a:latin typeface="Bahnschrift SemiBold" panose="020B0502040204020203" pitchFamily="34" charset="0"/>
              </a:rPr>
              <a:t>:</a:t>
            </a:r>
            <a:endParaRPr lang="fr-FR" altLang="fr-FR" dirty="0" smtClean="0">
              <a:solidFill>
                <a:prstClr val="black"/>
              </a:solidFill>
              <a:ea typeface="ヒラギノ角ゴ Pro W3" pitchFamily="-65" charset="-128"/>
            </a:endParaRPr>
          </a:p>
          <a:p>
            <a:pPr lvl="1" algn="just"/>
            <a:r>
              <a:rPr lang="fr-FR" altLang="fr-FR" sz="2200" b="1" dirty="0" smtClean="0">
                <a:solidFill>
                  <a:prstClr val="black"/>
                </a:solidFill>
                <a:latin typeface="Bahnschrift SemiBold" panose="020B0502040204020203" pitchFamily="34" charset="0"/>
              </a:rPr>
              <a:t>Ou trouver la règle?</a:t>
            </a:r>
          </a:p>
          <a:p>
            <a:pPr marL="1257300" lvl="2" indent="-342900" algn="just">
              <a:buFont typeface="Arial" panose="020B0604020202020204" pitchFamily="34" charset="0"/>
              <a:buChar char="•"/>
            </a:pPr>
            <a:r>
              <a:rPr lang="fr-FR" altLang="fr-FR" sz="2000" dirty="0" smtClean="0">
                <a:solidFill>
                  <a:prstClr val="black"/>
                </a:solidFill>
                <a:latin typeface="Bahnschrift SemiBold" panose="020B0502040204020203" pitchFamily="34" charset="0"/>
              </a:rPr>
              <a:t>Toutes les règles ont été enlevées dans les normes ISOM 2017-2 et </a:t>
            </a:r>
            <a:r>
              <a:rPr lang="fr-FR" altLang="fr-FR" sz="2000" dirty="0" err="1" smtClean="0">
                <a:solidFill>
                  <a:prstClr val="black"/>
                </a:solidFill>
                <a:latin typeface="Bahnschrift SemiBold" panose="020B0502040204020203" pitchFamily="34" charset="0"/>
              </a:rPr>
              <a:t>ISSprOM</a:t>
            </a:r>
            <a:r>
              <a:rPr lang="fr-FR" altLang="fr-FR" sz="2000" dirty="0" smtClean="0">
                <a:solidFill>
                  <a:prstClr val="black"/>
                </a:solidFill>
                <a:latin typeface="Bahnschrift SemiBold" panose="020B0502040204020203" pitchFamily="34" charset="0"/>
              </a:rPr>
              <a:t> 2019*. C’est désormais le Règlement des Compétitions de la FFCO qui fait foi:</a:t>
            </a:r>
          </a:p>
          <a:p>
            <a:pPr marL="1257300" lvl="2" indent="-342900" algn="just">
              <a:buFont typeface="Arial" panose="020B0604020202020204" pitchFamily="34" charset="0"/>
              <a:buChar char="•"/>
            </a:pPr>
            <a:endParaRPr lang="fr-FR" altLang="fr-FR" sz="2000" dirty="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smtClean="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smtClean="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smtClean="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smtClean="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a:solidFill>
                <a:prstClr val="black"/>
              </a:solidFill>
              <a:latin typeface="Bahnschrift SemiBold" panose="020B0502040204020203" pitchFamily="34" charset="0"/>
              <a:ea typeface="ヒラギノ角ゴ Pro W3" pitchFamily="-65" charset="-128"/>
            </a:endParaRPr>
          </a:p>
          <a:p>
            <a:pPr marL="1257300" lvl="2" indent="-342900" algn="just">
              <a:buFont typeface="Arial" panose="020B0604020202020204" pitchFamily="34" charset="0"/>
              <a:buChar char="•"/>
            </a:pPr>
            <a:endParaRPr lang="fr-FR" altLang="fr-FR" sz="2000" dirty="0" smtClean="0">
              <a:solidFill>
                <a:prstClr val="black"/>
              </a:solidFill>
              <a:latin typeface="Bahnschrift SemiBold" panose="020B0502040204020203" pitchFamily="34" charset="0"/>
              <a:ea typeface="ヒラギノ角ゴ Pro W3" pitchFamily="-65" charset="-128"/>
            </a:endParaRPr>
          </a:p>
          <a:p>
            <a:pPr lvl="2" algn="just">
              <a:lnSpc>
                <a:spcPct val="100000"/>
              </a:lnSpc>
              <a:spcBef>
                <a:spcPts val="0"/>
              </a:spcBef>
            </a:pPr>
            <a:r>
              <a:rPr lang="fr-FR" altLang="fr-FR" sz="1700" dirty="0" smtClean="0">
                <a:solidFill>
                  <a:prstClr val="black"/>
                </a:solidFill>
                <a:ea typeface="ヒラギノ角ゴ Pro W3" pitchFamily="-65" charset="-128"/>
              </a:rPr>
              <a:t>* l’interdiction </a:t>
            </a:r>
            <a:r>
              <a:rPr lang="fr-FR" altLang="fr-FR" sz="1700" dirty="0">
                <a:solidFill>
                  <a:prstClr val="black"/>
                </a:solidFill>
                <a:ea typeface="ヒラギノ角ゴ Pro W3" pitchFamily="-65" charset="-128"/>
              </a:rPr>
              <a:t>de franchissement du vert 3 (symbole 410) demeure dans </a:t>
            </a:r>
            <a:r>
              <a:rPr lang="fr-FR" altLang="fr-FR" sz="1700" dirty="0" smtClean="0">
                <a:solidFill>
                  <a:prstClr val="black"/>
                </a:solidFill>
                <a:ea typeface="ヒラギノ角ゴ Pro W3" pitchFamily="-65" charset="-128"/>
              </a:rPr>
              <a:t>l’</a:t>
            </a:r>
            <a:r>
              <a:rPr lang="fr-FR" altLang="fr-FR" sz="1700" dirty="0" err="1" smtClean="0">
                <a:solidFill>
                  <a:prstClr val="black"/>
                </a:solidFill>
                <a:ea typeface="ヒラギノ角ゴ Pro W3" pitchFamily="-65" charset="-128"/>
              </a:rPr>
              <a:t>ISSprOM</a:t>
            </a:r>
            <a:r>
              <a:rPr lang="fr-FR" altLang="fr-FR" sz="1700" dirty="0" smtClean="0">
                <a:solidFill>
                  <a:prstClr val="black"/>
                </a:solidFill>
                <a:ea typeface="ヒラギノ角ゴ Pro W3" pitchFamily="-65" charset="-128"/>
              </a:rPr>
              <a:t>.</a:t>
            </a:r>
            <a:endParaRPr lang="fr-FR" altLang="fr-FR" sz="1700" dirty="0">
              <a:solidFill>
                <a:prstClr val="black"/>
              </a:solidFill>
              <a:ea typeface="ヒラギノ角ゴ Pro W3" pitchFamily="-65" charset="-128"/>
            </a:endParaRPr>
          </a:p>
          <a:p>
            <a:pPr marL="1257300" lvl="2" indent="-342900" algn="just">
              <a:buFont typeface="Arial" panose="020B0604020202020204" pitchFamily="34" charset="0"/>
              <a:buChar char="•"/>
            </a:pPr>
            <a:endParaRPr lang="fr-FR" altLang="fr-FR" dirty="0">
              <a:solidFill>
                <a:prstClr val="black"/>
              </a:solidFill>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
        <p:nvSpPr>
          <p:cNvPr id="9" name="Rectangle 3"/>
          <p:cNvSpPr txBox="1">
            <a:spLocks noChangeArrowheads="1"/>
          </p:cNvSpPr>
          <p:nvPr/>
        </p:nvSpPr>
        <p:spPr>
          <a:xfrm>
            <a:off x="492208" y="2466937"/>
            <a:ext cx="10814217" cy="3028428"/>
          </a:xfrm>
          <a:prstGeom prst="rect">
            <a:avLst/>
          </a:prstGeom>
          <a:solidFill>
            <a:schemeClr val="accent5">
              <a:lumMod val="60000"/>
              <a:lumOff val="40000"/>
            </a:schemeClr>
          </a:solidFill>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lvl="2" algn="just"/>
            <a:r>
              <a:rPr lang="fr-FR" altLang="fr-FR" sz="2000" u="sng" dirty="0" smtClean="0">
                <a:solidFill>
                  <a:prstClr val="black"/>
                </a:solidFill>
                <a:latin typeface="Bahnschrift SemiBold" panose="020B0502040204020203" pitchFamily="34" charset="0"/>
              </a:rPr>
              <a:t>Extrait du RC FFCO 2020, § 5 page 32, « zones interdites</a:t>
            </a:r>
            <a:r>
              <a:rPr lang="fr-FR" altLang="fr-FR" sz="2000" dirty="0" smtClean="0">
                <a:solidFill>
                  <a:prstClr val="black"/>
                </a:solidFill>
                <a:latin typeface="Bahnschrift SemiBold" panose="020B0502040204020203" pitchFamily="34" charset="0"/>
              </a:rPr>
              <a:t> »</a:t>
            </a:r>
          </a:p>
          <a:p>
            <a:pPr lvl="2" algn="just"/>
            <a:r>
              <a:rPr lang="fr-FR" altLang="fr-FR" sz="2000" i="1" dirty="0">
                <a:solidFill>
                  <a:prstClr val="black"/>
                </a:solidFill>
                <a:latin typeface="Bahnschrift SemiBold" panose="020B0502040204020203" pitchFamily="34" charset="0"/>
              </a:rPr>
              <a:t>Les zones interdites ou dangereuses, les routes interdites, les lignes qui ne doivent pas être traversées, etc. doivent être marquées sur la carte. Si nécessaire, elles doivent également être marquées sur le terrain. Les concurrents ne doivent pas entrer, suivre ou traverser des zones, des itinéraires ou des éléments dessinés avec les symboles suivants : </a:t>
            </a:r>
          </a:p>
          <a:p>
            <a:pPr marL="1257300" lvl="2" indent="-342900" algn="just">
              <a:buFont typeface="Courier New" panose="02070309020205020404" pitchFamily="49" charset="0"/>
              <a:buChar char="o"/>
            </a:pPr>
            <a:r>
              <a:rPr lang="fr-FR" altLang="fr-FR" sz="2000" i="1" dirty="0">
                <a:solidFill>
                  <a:prstClr val="black"/>
                </a:solidFill>
                <a:latin typeface="Bahnschrift SemiBold" panose="020B0502040204020203" pitchFamily="34" charset="0"/>
              </a:rPr>
              <a:t>en ISOM:  520, 708, 709,711 ;</a:t>
            </a:r>
          </a:p>
          <a:p>
            <a:pPr marL="1257300" lvl="2" indent="-342900" algn="just">
              <a:buFont typeface="Courier New" panose="02070309020205020404" pitchFamily="49" charset="0"/>
              <a:buChar char="o"/>
            </a:pPr>
            <a:r>
              <a:rPr lang="fr-FR" altLang="fr-FR" sz="2000" i="1" dirty="0" smtClean="0">
                <a:solidFill>
                  <a:prstClr val="black"/>
                </a:solidFill>
                <a:latin typeface="Bahnschrift SemiBold" panose="020B0502040204020203" pitchFamily="34" charset="0"/>
              </a:rPr>
              <a:t>en </a:t>
            </a:r>
            <a:r>
              <a:rPr lang="fr-FR" altLang="fr-FR" sz="2000" i="1" dirty="0">
                <a:solidFill>
                  <a:prstClr val="black"/>
                </a:solidFill>
                <a:latin typeface="Bahnschrift SemiBold" panose="020B0502040204020203" pitchFamily="34" charset="0"/>
              </a:rPr>
              <a:t>ISSOM: 201,304.1, 309, 421, 521.1, 524, 526.1, 528.1, 534, 707, 709, 714 ;</a:t>
            </a:r>
          </a:p>
          <a:p>
            <a:pPr marL="1257300" lvl="2" indent="-342900" algn="just">
              <a:buFont typeface="Courier New" panose="02070309020205020404" pitchFamily="49" charset="0"/>
              <a:buChar char="o"/>
            </a:pPr>
            <a:r>
              <a:rPr lang="fr-FR" altLang="fr-FR" sz="2000" i="1" dirty="0" smtClean="0">
                <a:solidFill>
                  <a:prstClr val="black"/>
                </a:solidFill>
                <a:latin typeface="Bahnschrift SemiBold" panose="020B0502040204020203" pitchFamily="34" charset="0"/>
              </a:rPr>
              <a:t>en </a:t>
            </a:r>
            <a:r>
              <a:rPr lang="fr-FR" altLang="fr-FR" sz="2000" i="1" dirty="0" err="1">
                <a:solidFill>
                  <a:prstClr val="black"/>
                </a:solidFill>
                <a:latin typeface="Bahnschrift SemiBold" panose="020B0502040204020203" pitchFamily="34" charset="0"/>
              </a:rPr>
              <a:t>ISSprOM</a:t>
            </a:r>
            <a:r>
              <a:rPr lang="fr-FR" altLang="fr-FR" sz="2000" i="1" dirty="0">
                <a:solidFill>
                  <a:prstClr val="black"/>
                </a:solidFill>
                <a:latin typeface="Bahnschrift SemiBold" panose="020B0502040204020203" pitchFamily="34" charset="0"/>
              </a:rPr>
              <a:t>: 201, 301, 307</a:t>
            </a:r>
            <a:r>
              <a:rPr lang="fr-FR" altLang="fr-FR" sz="2000" i="1" dirty="0" smtClean="0">
                <a:solidFill>
                  <a:prstClr val="black"/>
                </a:solidFill>
                <a:latin typeface="Bahnschrift SemiBold" panose="020B0502040204020203" pitchFamily="34" charset="0"/>
              </a:rPr>
              <a:t>, 515</a:t>
            </a:r>
            <a:r>
              <a:rPr lang="fr-FR" altLang="fr-FR" sz="2000" i="1" dirty="0">
                <a:solidFill>
                  <a:prstClr val="black"/>
                </a:solidFill>
                <a:latin typeface="Bahnschrift SemiBold" panose="020B0502040204020203" pitchFamily="34" charset="0"/>
              </a:rPr>
              <a:t>, 518, 520, 521, 529, 708, 709</a:t>
            </a:r>
            <a:r>
              <a:rPr lang="fr-FR" altLang="fr-FR" sz="2000" i="1" dirty="0" smtClean="0">
                <a:solidFill>
                  <a:prstClr val="black"/>
                </a:solidFill>
                <a:latin typeface="Bahnschrift SemiBold" panose="020B0502040204020203" pitchFamily="34" charset="0"/>
              </a:rPr>
              <a:t>, 714.</a:t>
            </a:r>
          </a:p>
          <a:p>
            <a:pPr marL="1257300" lvl="2" indent="-342900" algn="just">
              <a:buFont typeface="Wingdings" panose="05000000000000000000" pitchFamily="2" charset="2"/>
              <a:buChar char="Ø"/>
            </a:pPr>
            <a:endParaRPr lang="fr-FR" altLang="fr-FR" dirty="0">
              <a:solidFill>
                <a:prstClr val="black"/>
              </a:solidFill>
              <a:latin typeface="Bahnschrift SemiBold" panose="020B0502040204020203" pitchFamily="34" charset="0"/>
            </a:endParaRPr>
          </a:p>
        </p:txBody>
      </p:sp>
    </p:spTree>
    <p:extLst>
      <p:ext uri="{BB962C8B-B14F-4D97-AF65-F5344CB8AC3E}">
        <p14:creationId xmlns:p14="http://schemas.microsoft.com/office/powerpoint/2010/main" val="4695754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669059" y="701330"/>
            <a:ext cx="9335553" cy="6015519"/>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lnSpc>
                <a:spcPct val="100000"/>
              </a:lnSpc>
              <a:spcBef>
                <a:spcPts val="0"/>
              </a:spcBef>
              <a:buFont typeface="Wingdings" panose="05000000000000000000" pitchFamily="2" charset="2"/>
              <a:buChar char="Ø"/>
            </a:pPr>
            <a:r>
              <a:rPr lang="fr-FR" altLang="fr-FR" b="1" dirty="0" smtClean="0">
                <a:solidFill>
                  <a:prstClr val="black"/>
                </a:solidFill>
                <a:latin typeface="Bahnschrift SemiBold" panose="020B0502040204020203" pitchFamily="34" charset="0"/>
              </a:rPr>
              <a:t>Zoom sur l’OVTT: Norme ISMTBOM 2010</a:t>
            </a:r>
          </a:p>
          <a:p>
            <a:pPr marL="800100" lvl="1" indent="-342900" algn="just">
              <a:lnSpc>
                <a:spcPct val="100000"/>
              </a:lnSpc>
              <a:spcBef>
                <a:spcPts val="0"/>
              </a:spcBef>
              <a:buFont typeface="Arial" panose="020B0604020202020204" pitchFamily="34" charset="0"/>
              <a:buChar char="•"/>
            </a:pPr>
            <a:r>
              <a:rPr lang="fr-FR" altLang="fr-FR" dirty="0" smtClean="0">
                <a:solidFill>
                  <a:prstClr val="black"/>
                </a:solidFill>
                <a:latin typeface="Bahnschrift SemiBold" panose="020B0502040204020203" pitchFamily="34" charset="0"/>
              </a:rPr>
              <a:t>Rappel</a:t>
            </a:r>
            <a:r>
              <a:rPr lang="fr-FR" altLang="fr-FR" dirty="0">
                <a:solidFill>
                  <a:prstClr val="black"/>
                </a:solidFill>
                <a:latin typeface="Bahnschrift SemiBold" panose="020B0502040204020203" pitchFamily="34" charset="0"/>
              </a:rPr>
              <a:t>: Il est formellement interdit de sortir des routes, chemins et sentiers dessinés sur la </a:t>
            </a:r>
            <a:r>
              <a:rPr lang="fr-FR" altLang="fr-FR" dirty="0" smtClean="0">
                <a:solidFill>
                  <a:prstClr val="black"/>
                </a:solidFill>
                <a:latin typeface="Bahnschrift SemiBold" panose="020B0502040204020203" pitchFamily="34" charset="0"/>
              </a:rPr>
              <a:t>carte (sauf dérogation écrite exceptionnelle</a:t>
            </a:r>
            <a:r>
              <a:rPr lang="fr-FR" altLang="fr-FR" dirty="0" smtClean="0">
                <a:solidFill>
                  <a:prstClr val="black"/>
                </a:solidFill>
                <a:latin typeface="Bahnschrift SemiBold" panose="020B0502040204020203" pitchFamily="34" charset="0"/>
              </a:rPr>
              <a:t>) ainsi que des zones a cyclabilité autorisée représentées par les deux symboles:</a:t>
            </a:r>
          </a:p>
          <a:p>
            <a:pPr marL="1257300" lvl="2" indent="-342900" algn="just">
              <a:lnSpc>
                <a:spcPct val="100000"/>
              </a:lnSpc>
              <a:spcBef>
                <a:spcPts val="0"/>
              </a:spcBef>
              <a:buFont typeface="Courier New" panose="02070309020205020404" pitchFamily="49" charset="0"/>
              <a:buChar char="o"/>
            </a:pPr>
            <a:endParaRPr lang="fr-FR" altLang="fr-FR" dirty="0" smtClean="0">
              <a:solidFill>
                <a:prstClr val="black"/>
              </a:solidFill>
              <a:latin typeface="Bahnschrift SemiBold" panose="020B0502040204020203" pitchFamily="34" charset="0"/>
            </a:endParaRPr>
          </a:p>
          <a:p>
            <a:pPr marL="1257300" lvl="2" indent="-342900" algn="just">
              <a:lnSpc>
                <a:spcPct val="100000"/>
              </a:lnSpc>
              <a:spcBef>
                <a:spcPts val="0"/>
              </a:spcBef>
              <a:buFont typeface="Courier New" panose="02070309020205020404" pitchFamily="49" charset="0"/>
              <a:buChar char="o"/>
            </a:pPr>
            <a:r>
              <a:rPr lang="fr-FR" altLang="fr-FR" dirty="0" smtClean="0">
                <a:solidFill>
                  <a:prstClr val="black"/>
                </a:solidFill>
                <a:latin typeface="Bahnschrift SemiBold" panose="020B0502040204020203" pitchFamily="34" charset="0"/>
              </a:rPr>
              <a:t>839 	(découvert)			839.3 (boisé) </a:t>
            </a:r>
          </a:p>
          <a:p>
            <a:pPr marL="342900" indent="-342900" algn="just">
              <a:lnSpc>
                <a:spcPct val="100000"/>
              </a:lnSpc>
              <a:spcBef>
                <a:spcPts val="0"/>
              </a:spcBef>
              <a:buFont typeface="Wingdings" panose="05000000000000000000" pitchFamily="2" charset="2"/>
              <a:buChar char="Ø"/>
            </a:pPr>
            <a:endParaRPr lang="fr-FR" altLang="fr-FR" sz="1050" dirty="0" smtClean="0">
              <a:solidFill>
                <a:prstClr val="black"/>
              </a:solidFill>
              <a:latin typeface="Bahnschrift SemiBold" panose="020B0502040204020203" pitchFamily="34" charset="0"/>
            </a:endParaRPr>
          </a:p>
          <a:p>
            <a:pPr marL="342900" indent="-342900" algn="just">
              <a:lnSpc>
                <a:spcPct val="100000"/>
              </a:lnSpc>
              <a:spcBef>
                <a:spcPts val="0"/>
              </a:spcBef>
              <a:buFont typeface="Wingdings" panose="05000000000000000000" pitchFamily="2" charset="2"/>
              <a:buChar char="Ø"/>
            </a:pPr>
            <a:r>
              <a:rPr lang="fr-FR" altLang="fr-FR" dirty="0" smtClean="0">
                <a:solidFill>
                  <a:prstClr val="black"/>
                </a:solidFill>
                <a:latin typeface="Bahnschrift SemiBold" panose="020B0502040204020203" pitchFamily="34" charset="0"/>
              </a:rPr>
              <a:t>Quelques règles de franchissement</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521 « mur en pierre »</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524 «</a:t>
            </a:r>
            <a:r>
              <a:rPr lang="fr-FR" altLang="fr-FR" dirty="0">
                <a:solidFill>
                  <a:prstClr val="black"/>
                </a:solidFill>
                <a:ea typeface="ヒラギノ角ゴ Pro W3" pitchFamily="-65" charset="-128"/>
              </a:rPr>
              <a:t> </a:t>
            </a:r>
            <a:r>
              <a:rPr lang="fr-FR" altLang="fr-FR" dirty="0" smtClean="0">
                <a:solidFill>
                  <a:prstClr val="black"/>
                </a:solidFill>
                <a:ea typeface="ヒラギノ角ゴ Pro W3" pitchFamily="-65" charset="-128"/>
              </a:rPr>
              <a:t>haute clôture</a:t>
            </a:r>
            <a:r>
              <a:rPr lang="fr-FR" altLang="fr-FR" dirty="0">
                <a:solidFill>
                  <a:prstClr val="black"/>
                </a:solidFill>
                <a:ea typeface="ヒラギノ角ゴ Pro W3" pitchFamily="-65" charset="-128"/>
              </a:rPr>
              <a:t> </a:t>
            </a:r>
            <a:r>
              <a:rPr lang="fr-FR" altLang="fr-FR" dirty="0" smtClean="0">
                <a:solidFill>
                  <a:prstClr val="black"/>
                </a:solidFill>
                <a:ea typeface="ヒラギノ角ゴ Pro W3" pitchFamily="-65" charset="-128"/>
              </a:rPr>
              <a:t>»</a:t>
            </a: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534 « conduite infranchissable »</a:t>
            </a:r>
          </a:p>
          <a:p>
            <a:pPr marL="800100" lvl="1" indent="-342900" algn="just">
              <a:lnSpc>
                <a:spcPct val="100000"/>
              </a:lnSpc>
              <a:spcBef>
                <a:spcPts val="0"/>
              </a:spcBef>
              <a:buFont typeface="Courier New" panose="02070309020205020404" pitchFamily="49" charset="0"/>
              <a:buChar char="o"/>
            </a:pPr>
            <a:endParaRPr lang="fr-FR" altLang="fr-FR" dirty="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endParaRPr lang="fr-FR" altLang="fr-FR" dirty="0" smtClean="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endParaRPr lang="fr-FR" altLang="fr-FR" dirty="0" smtClean="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711 « route interdite » :</a:t>
            </a:r>
          </a:p>
          <a:p>
            <a:pPr lvl="1" algn="just">
              <a:lnSpc>
                <a:spcPct val="100000"/>
              </a:lnSpc>
              <a:spcBef>
                <a:spcPts val="0"/>
              </a:spcBef>
            </a:pPr>
            <a:r>
              <a:rPr lang="fr-FR" altLang="fr-FR" dirty="0" smtClean="0">
                <a:solidFill>
                  <a:prstClr val="black"/>
                </a:solidFill>
                <a:ea typeface="ヒラギノ角ゴ Pro W3" pitchFamily="-65" charset="-128"/>
              </a:rPr>
              <a:t>	Il est interdit de l’utiliser </a:t>
            </a:r>
            <a:r>
              <a:rPr lang="fr-FR" altLang="fr-FR" b="1" dirty="0" smtClean="0">
                <a:solidFill>
                  <a:prstClr val="black"/>
                </a:solidFill>
                <a:ea typeface="ヒラギノ角ゴ Pro W3" pitchFamily="-65" charset="-128"/>
              </a:rPr>
              <a:t>et de la traverser</a:t>
            </a:r>
          </a:p>
          <a:p>
            <a:pPr marL="800100" lvl="1" indent="-342900" algn="just">
              <a:lnSpc>
                <a:spcPct val="100000"/>
              </a:lnSpc>
              <a:spcBef>
                <a:spcPts val="0"/>
              </a:spcBef>
              <a:buFont typeface="Courier New" panose="02070309020205020404" pitchFamily="49" charset="0"/>
              <a:buChar char="o"/>
            </a:pPr>
            <a:endParaRPr lang="fr-FR" altLang="fr-FR" dirty="0">
              <a:solidFill>
                <a:prstClr val="black"/>
              </a:solidFill>
              <a:ea typeface="ヒラギノ角ゴ Pro W3" pitchFamily="-65" charset="-128"/>
            </a:endParaRPr>
          </a:p>
          <a:p>
            <a:pPr marL="800100" lvl="1" indent="-342900" algn="just">
              <a:lnSpc>
                <a:spcPct val="100000"/>
              </a:lnSpc>
              <a:spcBef>
                <a:spcPts val="0"/>
              </a:spcBef>
              <a:buFont typeface="Courier New" panose="02070309020205020404" pitchFamily="49" charset="0"/>
              <a:buChar char="o"/>
            </a:pPr>
            <a:r>
              <a:rPr lang="fr-FR" altLang="fr-FR" dirty="0" smtClean="0">
                <a:solidFill>
                  <a:prstClr val="black"/>
                </a:solidFill>
                <a:ea typeface="ヒラギノ角ゴ Pro W3" pitchFamily="-65" charset="-128"/>
              </a:rPr>
              <a:t>844 « barrière infranchissable / interdite à traverser »</a:t>
            </a:r>
          </a:p>
          <a:p>
            <a:pPr lvl="2" algn="just">
              <a:lnSpc>
                <a:spcPct val="100000"/>
              </a:lnSpc>
              <a:spcBef>
                <a:spcPts val="0"/>
              </a:spcBef>
            </a:pPr>
            <a:r>
              <a:rPr lang="fr-FR" altLang="fr-FR" dirty="0" smtClean="0">
                <a:solidFill>
                  <a:prstClr val="black"/>
                </a:solidFill>
                <a:ea typeface="ヒラギノ角ゴ Pro W3" pitchFamily="-65" charset="-128"/>
              </a:rPr>
              <a:t>Utilisé pour des endroits interdits ou impossibles à passer et des petites sections de route interdite.</a:t>
            </a:r>
          </a:p>
          <a:p>
            <a:pPr lvl="2" algn="just">
              <a:lnSpc>
                <a:spcPct val="100000"/>
              </a:lnSpc>
              <a:spcBef>
                <a:spcPts val="0"/>
              </a:spcBef>
            </a:pPr>
            <a:r>
              <a:rPr lang="fr-FR" altLang="fr-FR" sz="2200" dirty="0">
                <a:solidFill>
                  <a:prstClr val="black"/>
                </a:solidFill>
                <a:ea typeface="ヒラギノ角ゴ Pro W3" pitchFamily="-65" charset="-128"/>
              </a:rPr>
              <a:t>	</a:t>
            </a:r>
            <a:endParaRPr lang="fr-FR" altLang="fr-FR" dirty="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1257300" lvl="2" indent="-342900" algn="just">
              <a:buFont typeface="Courier New" panose="02070309020205020404" pitchFamily="49" charset="0"/>
              <a:buChar char="o"/>
            </a:pPr>
            <a:endParaRPr lang="fr-FR" altLang="fr-FR" sz="1600" dirty="0" smtClean="0">
              <a:solidFill>
                <a:prstClr val="black"/>
              </a:solidFill>
              <a:ea typeface="ヒラギノ角ゴ Pro W3" pitchFamily="-65" charset="-128"/>
            </a:endParaRPr>
          </a:p>
          <a:p>
            <a:pPr marL="1257300" lvl="2" indent="-342900" algn="just">
              <a:buFont typeface="Arial" panose="020B0604020202020204" pitchFamily="34" charset="0"/>
              <a:buChar char="•"/>
            </a:pPr>
            <a:endParaRPr lang="fr-FR" altLang="fr-FR" dirty="0">
              <a:solidFill>
                <a:prstClr val="black"/>
              </a:solidFill>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
        <p:nvSpPr>
          <p:cNvPr id="2" name="ZoneTexte 1"/>
          <p:cNvSpPr txBox="1"/>
          <p:nvPr/>
        </p:nvSpPr>
        <p:spPr>
          <a:xfrm>
            <a:off x="1326776" y="3774803"/>
            <a:ext cx="8444753" cy="646331"/>
          </a:xfrm>
          <a:prstGeom prst="rect">
            <a:avLst/>
          </a:prstGeom>
          <a:solidFill>
            <a:schemeClr val="accent5">
              <a:lumMod val="60000"/>
              <a:lumOff val="40000"/>
            </a:schemeClr>
          </a:solidFill>
        </p:spPr>
        <p:txBody>
          <a:bodyPr wrap="square" rtlCol="0">
            <a:spAutoFit/>
          </a:bodyPr>
          <a:lstStyle/>
          <a:p>
            <a:r>
              <a:rPr lang="fr-FR" dirty="0" smtClean="0"/>
              <a:t>Leur franchissement n’est pas interdit. S’il </a:t>
            </a:r>
            <a:r>
              <a:rPr lang="fr-FR" dirty="0"/>
              <a:t>est interdit de franchir </a:t>
            </a:r>
            <a:r>
              <a:rPr lang="fr-FR" dirty="0" smtClean="0"/>
              <a:t>un mur, une clôture ou une conduite, </a:t>
            </a:r>
            <a:r>
              <a:rPr lang="fr-FR" dirty="0"/>
              <a:t>le symbole 707 (limite infranchissable) doit être utilisé. </a:t>
            </a: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7396" y="2954712"/>
            <a:ext cx="1352550" cy="123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0100" y="3218327"/>
            <a:ext cx="1266825" cy="142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8"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88934" y="3479633"/>
            <a:ext cx="1333500" cy="152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82467" y="3676192"/>
            <a:ext cx="719418" cy="6018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18192" y="4505885"/>
            <a:ext cx="1924050" cy="790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71"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02655" y="5296460"/>
            <a:ext cx="1257300" cy="333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99403" y="1901079"/>
            <a:ext cx="1460404" cy="590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46892" y="2036316"/>
            <a:ext cx="1790700" cy="447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493759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3282950" y="2277035"/>
            <a:ext cx="8723572" cy="40091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fr-FR" altLang="fr-FR" sz="5400" b="1" dirty="0" smtClean="0">
                <a:solidFill>
                  <a:prstClr val="black"/>
                </a:solidFill>
                <a:latin typeface="Bahnschrift SemiBold" panose="020B0502040204020203" pitchFamily="34" charset="0"/>
              </a:rPr>
              <a:t>Des questions?</a:t>
            </a:r>
            <a:endParaRPr lang="fr-FR" altLang="fr-FR" sz="5400" dirty="0" smtClean="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Tree>
    <p:extLst>
      <p:ext uri="{BB962C8B-B14F-4D97-AF65-F5344CB8AC3E}">
        <p14:creationId xmlns:p14="http://schemas.microsoft.com/office/powerpoint/2010/main" val="1090055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1156837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buFont typeface="Arial" panose="020B0604020202020204" pitchFamily="34" charset="0"/>
              <a:buChar char="•"/>
            </a:pPr>
            <a:endParaRPr lang="fr-FR" altLang="fr-FR" dirty="0">
              <a:ea typeface="ヒラギノ角ゴ Pro W3" pitchFamily="-65" charset="-128"/>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
        <p:nvSpPr>
          <p:cNvPr id="9" name="Titre 1"/>
          <p:cNvSpPr>
            <a:spLocks noGrp="1"/>
          </p:cNvSpPr>
          <p:nvPr>
            <p:ph type="ctrTitle"/>
          </p:nvPr>
        </p:nvSpPr>
        <p:spPr>
          <a:xfrm>
            <a:off x="1129553" y="3092797"/>
            <a:ext cx="10713747" cy="1466725"/>
          </a:xfrm>
        </p:spPr>
        <p:txBody>
          <a:bodyPr>
            <a:normAutofit/>
          </a:bodyPr>
          <a:lstStyle/>
          <a:p>
            <a:r>
              <a:rPr lang="fr-FR" sz="4000" dirty="0" smtClean="0">
                <a:latin typeface="Bahnschrift SemiBold" panose="020B0502040204020203" pitchFamily="34" charset="0"/>
              </a:rPr>
              <a:t>Normes cartographiques, formats de course et règles associées</a:t>
            </a:r>
            <a:endParaRPr lang="fr-FR" sz="4000" dirty="0">
              <a:latin typeface="Bahnschrift SemiBold" panose="020B0502040204020203" pitchFamily="34" charset="0"/>
            </a:endParaRPr>
          </a:p>
        </p:txBody>
      </p:sp>
      <p:sp>
        <p:nvSpPr>
          <p:cNvPr id="10"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règles 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Tree>
    <p:extLst>
      <p:ext uri="{BB962C8B-B14F-4D97-AF65-F5344CB8AC3E}">
        <p14:creationId xmlns:p14="http://schemas.microsoft.com/office/powerpoint/2010/main" val="5384516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1156837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Wingdings" panose="05000000000000000000" pitchFamily="2" charset="2"/>
              <a:buChar char="Ø"/>
            </a:pPr>
            <a:r>
              <a:rPr lang="fr-FR" altLang="fr-FR" b="1" dirty="0">
                <a:latin typeface="Bahnschrift SemiBold" panose="020B0502040204020203" pitchFamily="34" charset="0"/>
                <a:ea typeface="+mj-ea"/>
                <a:cs typeface="+mj-cs"/>
              </a:rPr>
              <a:t>Les normes cartographiques en vigueur </a:t>
            </a:r>
          </a:p>
          <a:p>
            <a:pPr marL="800100" lvl="1" indent="-342900" algn="just">
              <a:buFont typeface="Arial" panose="020B0604020202020204" pitchFamily="34" charset="0"/>
              <a:buChar char="•"/>
            </a:pPr>
            <a:endParaRPr lang="fr-FR" altLang="fr-FR" b="1" dirty="0" smtClean="0">
              <a:ea typeface="ヒラギノ角ゴ Pro W3" pitchFamily="-65" charset="-128"/>
            </a:endParaRPr>
          </a:p>
          <a:p>
            <a:pPr marL="800100" lvl="1" indent="-342900" algn="just">
              <a:buFont typeface="Arial" panose="020B0604020202020204" pitchFamily="34" charset="0"/>
              <a:buChar char="•"/>
            </a:pPr>
            <a:r>
              <a:rPr lang="fr-FR" altLang="fr-FR" b="1" dirty="0" smtClean="0">
                <a:ea typeface="ヒラギノ角ゴ Pro W3" pitchFamily="-65" charset="-128"/>
              </a:rPr>
              <a:t>ISOM 2017-2: </a:t>
            </a:r>
            <a:r>
              <a:rPr lang="fr-FR" altLang="fr-FR" dirty="0" smtClean="0">
                <a:ea typeface="ヒラギノ角ゴ Pro W3" pitchFamily="-65" charset="-128"/>
              </a:rPr>
              <a:t>International </a:t>
            </a:r>
            <a:r>
              <a:rPr lang="fr-FR" altLang="fr-FR" dirty="0" err="1" smtClean="0">
                <a:ea typeface="ヒラギノ角ゴ Pro W3" pitchFamily="-65" charset="-128"/>
              </a:rPr>
              <a:t>Specification</a:t>
            </a:r>
            <a:r>
              <a:rPr lang="fr-FR" altLang="fr-FR" dirty="0" smtClean="0">
                <a:ea typeface="ヒラギノ角ゴ Pro W3" pitchFamily="-65" charset="-128"/>
              </a:rPr>
              <a:t> for </a:t>
            </a:r>
            <a:r>
              <a:rPr lang="fr-FR" altLang="fr-FR" dirty="0" err="1" smtClean="0">
                <a:ea typeface="ヒラギノ角ゴ Pro W3" pitchFamily="-65" charset="-128"/>
              </a:rPr>
              <a:t>Orienteering</a:t>
            </a:r>
            <a:r>
              <a:rPr lang="fr-FR" altLang="fr-FR" dirty="0" smtClean="0">
                <a:ea typeface="ヒラギノ角ゴ Pro W3" pitchFamily="-65" charset="-128"/>
              </a:rPr>
              <a:t> </a:t>
            </a:r>
            <a:r>
              <a:rPr lang="fr-FR" altLang="fr-FR" dirty="0" err="1" smtClean="0">
                <a:ea typeface="ヒラギノ角ゴ Pro W3" pitchFamily="-65" charset="-128"/>
              </a:rPr>
              <a:t>Maps</a:t>
            </a:r>
            <a:endParaRPr lang="fr-FR" altLang="fr-FR" dirty="0" smtClean="0">
              <a:ea typeface="ヒラギノ角ゴ Pro W3" pitchFamily="-65" charset="-128"/>
            </a:endParaRPr>
          </a:p>
          <a:p>
            <a:pPr marL="1257300" lvl="2" indent="-342900" algn="just">
              <a:buFont typeface="Courier New" panose="02070309020205020404" pitchFamily="49" charset="0"/>
              <a:buChar char="o"/>
            </a:pPr>
            <a:r>
              <a:rPr lang="fr-FR" altLang="fr-FR" sz="1600" dirty="0">
                <a:ea typeface="ヒラギノ角ゴ Pro W3" pitchFamily="-65" charset="-128"/>
              </a:rPr>
              <a:t>S</a:t>
            </a:r>
            <a:r>
              <a:rPr lang="fr-FR" altLang="fr-FR" sz="1600" dirty="0" smtClean="0"/>
              <a:t>’applique </a:t>
            </a:r>
            <a:r>
              <a:rPr lang="fr-FR" altLang="fr-FR" sz="1600" dirty="0"/>
              <a:t>pour moyenne et longue distance</a:t>
            </a:r>
          </a:p>
          <a:p>
            <a:pPr marL="1257300" lvl="2" indent="-342900" algn="just">
              <a:buFont typeface="Courier New" panose="02070309020205020404" pitchFamily="49" charset="0"/>
              <a:buChar char="o"/>
            </a:pPr>
            <a:r>
              <a:rPr lang="fr-FR" sz="1600" dirty="0" smtClean="0"/>
              <a:t>Les </a:t>
            </a:r>
            <a:r>
              <a:rPr lang="fr-FR" sz="1600" dirty="0"/>
              <a:t>autres disciplines (course d’orientation à VTT, course d’orientation de précision, course d’orientation à ski) et d’autres formats (le sprint) peuvent avoir des spécifications cartographiques propres mais l’ISOM reste la base pour ces autres </a:t>
            </a:r>
            <a:r>
              <a:rPr lang="fr-FR" sz="1600" dirty="0" smtClean="0"/>
              <a:t>spécifications.</a:t>
            </a:r>
          </a:p>
          <a:p>
            <a:pPr marL="1257300" lvl="2" indent="-342900" algn="just">
              <a:buFont typeface="Courier New" panose="02070309020205020404" pitchFamily="49" charset="0"/>
              <a:buChar char="o"/>
            </a:pPr>
            <a:endParaRPr lang="fr-FR" sz="1600" dirty="0" smtClean="0"/>
          </a:p>
          <a:p>
            <a:pPr marL="800100" lvl="1" indent="-342900" algn="just">
              <a:buFont typeface="Arial" panose="020B0604020202020204" pitchFamily="34" charset="0"/>
              <a:buChar char="•"/>
            </a:pPr>
            <a:r>
              <a:rPr lang="fr-FR" b="1" dirty="0" err="1" smtClean="0"/>
              <a:t>ISSprOM</a:t>
            </a:r>
            <a:r>
              <a:rPr lang="fr-FR" b="1" dirty="0" smtClean="0"/>
              <a:t> 2019</a:t>
            </a:r>
            <a:r>
              <a:rPr lang="fr-FR" dirty="0" smtClean="0"/>
              <a:t>: </a:t>
            </a:r>
            <a:r>
              <a:rPr lang="fr-FR" altLang="fr-FR" dirty="0">
                <a:ea typeface="ヒラギノ角ゴ Pro W3" pitchFamily="-65" charset="-128"/>
              </a:rPr>
              <a:t>International </a:t>
            </a:r>
            <a:r>
              <a:rPr lang="fr-FR" altLang="fr-FR" dirty="0" err="1">
                <a:ea typeface="ヒラギノ角ゴ Pro W3" pitchFamily="-65" charset="-128"/>
              </a:rPr>
              <a:t>Specification</a:t>
            </a:r>
            <a:r>
              <a:rPr lang="fr-FR" altLang="fr-FR" dirty="0">
                <a:ea typeface="ヒラギノ角ゴ Pro W3" pitchFamily="-65" charset="-128"/>
              </a:rPr>
              <a:t> </a:t>
            </a:r>
            <a:r>
              <a:rPr lang="fr-FR" altLang="fr-FR" dirty="0" smtClean="0">
                <a:ea typeface="ヒラギノ角ゴ Pro W3" pitchFamily="-65" charset="-128"/>
              </a:rPr>
              <a:t>for Sprint </a:t>
            </a:r>
            <a:r>
              <a:rPr lang="fr-FR" altLang="fr-FR" dirty="0" err="1">
                <a:ea typeface="ヒラギノ角ゴ Pro W3" pitchFamily="-65" charset="-128"/>
              </a:rPr>
              <a:t>Orienteering</a:t>
            </a:r>
            <a:r>
              <a:rPr lang="fr-FR" altLang="fr-FR" dirty="0">
                <a:ea typeface="ヒラギノ角ゴ Pro W3" pitchFamily="-65" charset="-128"/>
              </a:rPr>
              <a:t> </a:t>
            </a:r>
            <a:r>
              <a:rPr lang="fr-FR" altLang="fr-FR" dirty="0" err="1" smtClean="0">
                <a:ea typeface="ヒラギノ角ゴ Pro W3" pitchFamily="-65" charset="-128"/>
              </a:rPr>
              <a:t>Maps</a:t>
            </a:r>
            <a:endParaRPr lang="fr-FR" altLang="fr-FR" dirty="0" smtClean="0">
              <a:ea typeface="ヒラギノ角ゴ Pro W3" pitchFamily="-65" charset="-128"/>
            </a:endParaRPr>
          </a:p>
          <a:p>
            <a:pPr marL="1257300" lvl="2" indent="-342900" algn="just">
              <a:buFont typeface="Courier New" panose="02070309020205020404" pitchFamily="49" charset="0"/>
              <a:buChar char="o"/>
            </a:pPr>
            <a:r>
              <a:rPr lang="fr-FR" sz="1600" dirty="0"/>
              <a:t>Elle est basée sur l'ISOM 2017; mais les coureurs et les cartographes doivent comprendre que les cartes de sprint sont des cartes spéciales. </a:t>
            </a:r>
            <a:endParaRPr lang="fr-FR" sz="1600" dirty="0" smtClean="0"/>
          </a:p>
          <a:p>
            <a:pPr marL="1257300" lvl="2" indent="-342900" algn="just">
              <a:buFont typeface="Courier New" panose="02070309020205020404" pitchFamily="49" charset="0"/>
              <a:buChar char="o"/>
            </a:pPr>
            <a:r>
              <a:rPr lang="fr-FR" sz="1600" dirty="0"/>
              <a:t>De nombreuses exigences d'ISOM 2017 s'appliqueront également aux cartes de sprint. </a:t>
            </a:r>
            <a:endParaRPr lang="fr-FR" sz="1600" dirty="0" smtClean="0"/>
          </a:p>
          <a:p>
            <a:pPr marL="1257300" lvl="2" indent="-342900" algn="just">
              <a:buFont typeface="Courier New" panose="02070309020205020404" pitchFamily="49" charset="0"/>
              <a:buChar char="o"/>
            </a:pPr>
            <a:r>
              <a:rPr lang="fr-FR" sz="1600" dirty="0"/>
              <a:t>La différence la plus importante entre ISOM 2017 et cette spécification réside dans le fait que les lignes noires épaisses ne sont utilisées que pour les caractéristiques infranchissables. </a:t>
            </a:r>
            <a:endParaRPr lang="fr-FR" sz="1600" dirty="0" smtClean="0"/>
          </a:p>
          <a:p>
            <a:pPr marL="1257300" lvl="2" indent="-342900" algn="just">
              <a:buFont typeface="Courier New" panose="02070309020205020404" pitchFamily="49" charset="0"/>
              <a:buChar char="o"/>
            </a:pPr>
            <a:endParaRPr lang="fr-FR" altLang="fr-FR" sz="1600" dirty="0"/>
          </a:p>
          <a:p>
            <a:pPr marL="800100" lvl="1" indent="-342900" algn="just">
              <a:buFont typeface="Arial" panose="020B0604020202020204" pitchFamily="34" charset="0"/>
              <a:buChar char="•"/>
            </a:pPr>
            <a:r>
              <a:rPr lang="fr-FR" b="1" dirty="0" smtClean="0"/>
              <a:t>ISMTBOM 2010</a:t>
            </a:r>
            <a:r>
              <a:rPr lang="fr-FR" dirty="0" smtClean="0"/>
              <a:t>: </a:t>
            </a:r>
            <a:r>
              <a:rPr lang="fr-FR" altLang="fr-FR" dirty="0" smtClean="0">
                <a:ea typeface="ヒラギノ角ゴ Pro W3" pitchFamily="-65" charset="-128"/>
              </a:rPr>
              <a:t>International </a:t>
            </a:r>
            <a:r>
              <a:rPr lang="fr-FR" altLang="fr-FR" dirty="0" err="1">
                <a:ea typeface="ヒラギノ角ゴ Pro W3" pitchFamily="-65" charset="-128"/>
              </a:rPr>
              <a:t>Specification</a:t>
            </a:r>
            <a:r>
              <a:rPr lang="fr-FR" altLang="fr-FR" dirty="0">
                <a:ea typeface="ヒラギノ角ゴ Pro W3" pitchFamily="-65" charset="-128"/>
              </a:rPr>
              <a:t> for </a:t>
            </a:r>
            <a:r>
              <a:rPr lang="fr-FR" altLang="fr-FR" dirty="0" err="1" smtClean="0">
                <a:ea typeface="ヒラギノ角ゴ Pro W3" pitchFamily="-65" charset="-128"/>
              </a:rPr>
              <a:t>Mountain</a:t>
            </a:r>
            <a:r>
              <a:rPr lang="fr-FR" altLang="fr-FR" dirty="0" smtClean="0">
                <a:ea typeface="ヒラギノ角ゴ Pro W3" pitchFamily="-65" charset="-128"/>
              </a:rPr>
              <a:t> Bike </a:t>
            </a:r>
            <a:r>
              <a:rPr lang="fr-FR" altLang="fr-FR" dirty="0" err="1" smtClean="0">
                <a:ea typeface="ヒラギノ角ゴ Pro W3" pitchFamily="-65" charset="-128"/>
              </a:rPr>
              <a:t>Orienteering</a:t>
            </a:r>
            <a:r>
              <a:rPr lang="fr-FR" altLang="fr-FR" dirty="0" smtClean="0">
                <a:ea typeface="ヒラギノ角ゴ Pro W3" pitchFamily="-65" charset="-128"/>
              </a:rPr>
              <a:t> </a:t>
            </a:r>
            <a:r>
              <a:rPr lang="fr-FR" altLang="fr-FR" dirty="0" err="1" smtClean="0">
                <a:ea typeface="ヒラギノ角ゴ Pro W3" pitchFamily="-65" charset="-128"/>
              </a:rPr>
              <a:t>Maps</a:t>
            </a:r>
            <a:endParaRPr lang="fr-FR" altLang="fr-FR" dirty="0" smtClean="0">
              <a:ea typeface="ヒラギノ角ゴ Pro W3" pitchFamily="-65" charset="-128"/>
            </a:endParaRPr>
          </a:p>
          <a:p>
            <a:pPr marL="1257300" lvl="2" indent="-342900" algn="just">
              <a:buFont typeface="Courier New" panose="02070309020205020404" pitchFamily="49" charset="0"/>
              <a:buChar char="o"/>
            </a:pPr>
            <a:r>
              <a:rPr lang="fr-FR" sz="1600" dirty="0"/>
              <a:t>Elle est </a:t>
            </a:r>
            <a:r>
              <a:rPr lang="fr-FR" sz="1600" dirty="0" smtClean="0"/>
              <a:t>également basée </a:t>
            </a:r>
            <a:r>
              <a:rPr lang="fr-FR" sz="1600" dirty="0"/>
              <a:t>sur l'ISOM 2017; l</a:t>
            </a:r>
            <a:r>
              <a:rPr lang="fr-FR" sz="1600" dirty="0" smtClean="0"/>
              <a:t>e </a:t>
            </a:r>
            <a:r>
              <a:rPr lang="fr-FR" sz="1600" dirty="0"/>
              <a:t>réseau de chemins et pistes indique la « cyclabilité ». Seuls les détails ayant un impact sur </a:t>
            </a:r>
            <a:r>
              <a:rPr lang="fr-FR" sz="1600" dirty="0" smtClean="0"/>
              <a:t>le </a:t>
            </a:r>
            <a:r>
              <a:rPr lang="fr-FR" sz="1600" dirty="0"/>
              <a:t>choix </a:t>
            </a:r>
            <a:r>
              <a:rPr lang="fr-FR" sz="1600" dirty="0" smtClean="0"/>
              <a:t>d’itinéraire, la </a:t>
            </a:r>
            <a:r>
              <a:rPr lang="fr-FR" sz="1600" dirty="0"/>
              <a:t>navigation et la localisation doivent être indiqués sur la carte. </a:t>
            </a:r>
            <a:endParaRPr lang="fr-FR" sz="1600" dirty="0" smtClean="0"/>
          </a:p>
          <a:p>
            <a:pPr marL="1257300" lvl="2" indent="-342900" algn="just">
              <a:buFont typeface="Courier New" panose="02070309020205020404" pitchFamily="49" charset="0"/>
              <a:buChar char="o"/>
            </a:pPr>
            <a:r>
              <a:rPr lang="fr-FR" sz="1600" dirty="0" smtClean="0"/>
              <a:t>Des travaux de mise à jour de cette spécification sont actuellement en cours à l’IOF.</a:t>
            </a:r>
          </a:p>
          <a:p>
            <a:pPr marL="1257300" lvl="2" indent="-342900" algn="just">
              <a:buFont typeface="Courier New" panose="02070309020205020404" pitchFamily="49" charset="0"/>
              <a:buChar char="o"/>
            </a:pPr>
            <a:endParaRPr lang="fr-FR" sz="1600" dirty="0" smtClean="0"/>
          </a:p>
          <a:p>
            <a:pPr marL="1257300" lvl="2" indent="-342900" algn="just">
              <a:buFont typeface="Courier New" panose="02070309020205020404" pitchFamily="49" charset="0"/>
              <a:buChar char="o"/>
            </a:pPr>
            <a:endParaRPr lang="fr-FR" sz="1600" dirty="0"/>
          </a:p>
          <a:p>
            <a:pPr marL="1257300" lvl="2" indent="-342900" algn="just">
              <a:buFont typeface="Courier New" panose="02070309020205020404" pitchFamily="49" charset="0"/>
              <a:buChar char="o"/>
            </a:pPr>
            <a:endParaRPr lang="fr-FR" altLang="fr-FR" sz="1600" dirty="0">
              <a:ea typeface="ヒラギノ角ゴ Pro W3" pitchFamily="-65" charset="-128"/>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
        <p:nvSpPr>
          <p:cNvPr id="9"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règles 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Tree>
    <p:extLst>
      <p:ext uri="{BB962C8B-B14F-4D97-AF65-F5344CB8AC3E}">
        <p14:creationId xmlns:p14="http://schemas.microsoft.com/office/powerpoint/2010/main" val="37720239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a:t>
            </a:r>
            <a:r>
              <a:rPr lang="fr-FR" sz="2000" dirty="0" smtClean="0">
                <a:solidFill>
                  <a:schemeClr val="bg1">
                    <a:lumMod val="65000"/>
                  </a:schemeClr>
                </a:solidFill>
                <a:latin typeface="Bahnschrift SemiBold" panose="020B0502040204020203" pitchFamily="34" charset="0"/>
              </a:rPr>
              <a:t>règles </a:t>
            </a:r>
            <a:r>
              <a:rPr lang="fr-FR" sz="2000" dirty="0">
                <a:solidFill>
                  <a:schemeClr val="bg1">
                    <a:lumMod val="65000"/>
                  </a:schemeClr>
                </a:solidFill>
                <a:latin typeface="Bahnschrift SemiBold" panose="020B0502040204020203" pitchFamily="34" charset="0"/>
              </a:rPr>
              <a:t>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
        <p:nvSpPr>
          <p:cNvPr id="9" name="ZoneTexte 8"/>
          <p:cNvSpPr txBox="1"/>
          <p:nvPr/>
        </p:nvSpPr>
        <p:spPr>
          <a:xfrm>
            <a:off x="835482" y="2589103"/>
            <a:ext cx="10634928" cy="1569660"/>
          </a:xfrm>
          <a:prstGeom prst="rect">
            <a:avLst/>
          </a:prstGeom>
          <a:solidFill>
            <a:schemeClr val="accent5">
              <a:lumMod val="60000"/>
              <a:lumOff val="40000"/>
            </a:schemeClr>
          </a:solidFill>
        </p:spPr>
        <p:txBody>
          <a:bodyPr wrap="square" rtlCol="0">
            <a:spAutoFit/>
          </a:bodyPr>
          <a:lstStyle/>
          <a:p>
            <a:pPr algn="just"/>
            <a:r>
              <a:rPr lang="fr-FR" sz="2400" b="1" u="sng" dirty="0" smtClean="0"/>
              <a:t>Sprint:</a:t>
            </a:r>
            <a:r>
              <a:rPr lang="fr-FR" sz="2400" dirty="0" smtClean="0"/>
              <a:t> </a:t>
            </a:r>
          </a:p>
          <a:p>
            <a:pPr algn="just"/>
            <a:r>
              <a:rPr lang="fr-FR" sz="2400" dirty="0" smtClean="0"/>
              <a:t>La norme </a:t>
            </a:r>
            <a:r>
              <a:rPr lang="fr-FR" sz="2400" dirty="0" err="1" smtClean="0"/>
              <a:t>ISSprOM</a:t>
            </a:r>
            <a:r>
              <a:rPr lang="fr-FR" sz="2400" dirty="0" smtClean="0"/>
              <a:t> 2019 s’applique dès 2020; cependant, l’utilisation de cartes ISSOM est tolérée pour les courses régionales jusqu’à la fin de l’année </a:t>
            </a:r>
            <a:r>
              <a:rPr lang="fr-FR" sz="2400" dirty="0" smtClean="0">
                <a:sym typeface="Wingdings" panose="05000000000000000000" pitchFamily="2" charset="2"/>
              </a:rPr>
              <a:t> la norme utilisée doit impérativement être communiquée aux coureurs!</a:t>
            </a:r>
            <a:r>
              <a:rPr lang="fr-FR" sz="2400" dirty="0" smtClean="0"/>
              <a:t> </a:t>
            </a:r>
            <a:endParaRPr lang="fr-FR" sz="2400" dirty="0"/>
          </a:p>
        </p:txBody>
      </p:sp>
    </p:spTree>
    <p:extLst>
      <p:ext uri="{BB962C8B-B14F-4D97-AF65-F5344CB8AC3E}">
        <p14:creationId xmlns:p14="http://schemas.microsoft.com/office/powerpoint/2010/main" val="4196567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latin typeface="Bahnschrift SemiBold" panose="020B0502040204020203" pitchFamily="34" charset="0"/>
              </a:rPr>
              <a:t>LGECO - séminaire des experts - 29 février 2020</a:t>
            </a:r>
            <a:r>
              <a:rPr lang="fr-FR" sz="1400" dirty="0" smtClean="0"/>
              <a:t>			</a:t>
            </a:r>
            <a:endParaRPr lang="fr-FR" sz="1400" dirty="0"/>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214032" y="1260524"/>
            <a:ext cx="11568372" cy="463667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Wingdings" panose="05000000000000000000" pitchFamily="2" charset="2"/>
              <a:buChar char="Ø"/>
            </a:pPr>
            <a:r>
              <a:rPr lang="fr-FR" altLang="fr-FR" b="1" dirty="0">
                <a:latin typeface="Bahnschrift SemiBold" panose="020B0502040204020203" pitchFamily="34" charset="0"/>
                <a:ea typeface="+mj-ea"/>
                <a:cs typeface="+mj-cs"/>
              </a:rPr>
              <a:t>Principaux changements introduits par les nouvelles spécifications</a:t>
            </a:r>
          </a:p>
          <a:p>
            <a:pPr marL="1257300" lvl="2" indent="-342900" algn="just">
              <a:buFont typeface="Wingdings" panose="05000000000000000000" pitchFamily="2" charset="2"/>
              <a:buChar char="Ø"/>
            </a:pPr>
            <a:endParaRPr lang="fr-FR" altLang="fr-FR" sz="1050" dirty="0" smtClean="0">
              <a:ea typeface="ヒラギノ角ゴ Pro W3" pitchFamily="-65" charset="-128"/>
            </a:endParaRPr>
          </a:p>
          <a:p>
            <a:pPr marL="800100" lvl="1" indent="-342900" algn="just">
              <a:buFont typeface="Arial" panose="020B0604020202020204" pitchFamily="34" charset="0"/>
              <a:buChar char="•"/>
            </a:pPr>
            <a:r>
              <a:rPr lang="fr-FR" altLang="fr-FR" dirty="0" smtClean="0">
                <a:ea typeface="ヒラギノ角ゴ Pro W3" pitchFamily="-65" charset="-128"/>
              </a:rPr>
              <a:t>Harmonisation</a:t>
            </a:r>
            <a:r>
              <a:rPr lang="fr-FR" altLang="fr-FR" dirty="0">
                <a:ea typeface="ヒラギノ角ゴ Pro W3" pitchFamily="-65" charset="-128"/>
              </a:rPr>
              <a:t>: </a:t>
            </a:r>
            <a:r>
              <a:rPr lang="fr-FR" altLang="fr-FR" i="1" dirty="0" smtClean="0">
                <a:ea typeface="ヒラギノ角ゴ Pro W3" pitchFamily="-65" charset="-128"/>
              </a:rPr>
              <a:t>Utilisation du même </a:t>
            </a:r>
            <a:r>
              <a:rPr lang="fr-FR" altLang="fr-FR" i="1" dirty="0">
                <a:ea typeface="ヒラギノ角ゴ Pro W3" pitchFamily="-65" charset="-128"/>
              </a:rPr>
              <a:t>système de numérotation dans l’ISOM 2017 et </a:t>
            </a:r>
            <a:r>
              <a:rPr lang="fr-FR" altLang="fr-FR" dirty="0">
                <a:ea typeface="ヒラギノ角ゴ Pro W3" pitchFamily="-65" charset="-128"/>
              </a:rPr>
              <a:t>dans </a:t>
            </a:r>
            <a:r>
              <a:rPr lang="fr-FR" altLang="fr-FR" dirty="0" smtClean="0">
                <a:ea typeface="ヒラギノ角ゴ Pro W3" pitchFamily="-65" charset="-128"/>
              </a:rPr>
              <a:t>l’</a:t>
            </a:r>
            <a:r>
              <a:rPr lang="fr-FR" altLang="fr-FR" dirty="0" err="1" smtClean="0">
                <a:ea typeface="ヒラギノ角ゴ Pro W3" pitchFamily="-65" charset="-128"/>
              </a:rPr>
              <a:t>ISSprOM</a:t>
            </a:r>
            <a:r>
              <a:rPr lang="fr-FR" altLang="fr-FR" dirty="0" smtClean="0">
                <a:ea typeface="ヒラギノ角ゴ Pro W3" pitchFamily="-65" charset="-128"/>
              </a:rPr>
              <a:t> 2019, </a:t>
            </a:r>
            <a:r>
              <a:rPr lang="fr-FR" altLang="fr-FR" dirty="0">
                <a:ea typeface="ヒラギノ角ゴ Pro W3" pitchFamily="-65" charset="-128"/>
              </a:rPr>
              <a:t>de façon que si un symbole existe dans les deux spécifications il ait le même numéro. Il est par contre possible que certains symboles ne soit présents que dans une seule spécification. Par exemple le symbole </a:t>
            </a:r>
            <a:r>
              <a:rPr lang="fr-FR" altLang="fr-FR" dirty="0" smtClean="0">
                <a:ea typeface="ヒラギノ角ゴ Pro W3" pitchFamily="-65" charset="-128"/>
              </a:rPr>
              <a:t>« Zone </a:t>
            </a:r>
            <a:r>
              <a:rPr lang="fr-FR" altLang="fr-FR" dirty="0">
                <a:ea typeface="ヒラギノ角ゴ Pro W3" pitchFamily="-65" charset="-128"/>
              </a:rPr>
              <a:t>de blocs rocheux </a:t>
            </a:r>
            <a:r>
              <a:rPr lang="fr-FR" altLang="fr-FR" dirty="0" smtClean="0">
                <a:ea typeface="ヒラギノ角ゴ Pro W3" pitchFamily="-65" charset="-128"/>
              </a:rPr>
              <a:t>dense » </a:t>
            </a:r>
            <a:r>
              <a:rPr lang="fr-FR" altLang="fr-FR" dirty="0">
                <a:ea typeface="ヒラギノ角ゴ Pro W3" pitchFamily="-65" charset="-128"/>
              </a:rPr>
              <a:t>n’existe que dans l’ISOM 2017 sous le numéro 209</a:t>
            </a:r>
            <a:r>
              <a:rPr lang="fr-FR" altLang="fr-FR" dirty="0" smtClean="0">
                <a:ea typeface="ヒラギノ角ゴ Pro W3" pitchFamily="-65" charset="-128"/>
              </a:rPr>
              <a:t>.</a:t>
            </a:r>
          </a:p>
          <a:p>
            <a:pPr marL="800100" lvl="1" indent="-342900" algn="just">
              <a:buFont typeface="Arial" panose="020B0604020202020204" pitchFamily="34" charset="0"/>
              <a:buChar char="•"/>
            </a:pPr>
            <a:endParaRPr lang="fr-FR" altLang="fr-FR" sz="1050" dirty="0" smtClean="0">
              <a:ea typeface="ヒラギノ角ゴ Pro W3" pitchFamily="-65" charset="-128"/>
            </a:endParaRPr>
          </a:p>
          <a:p>
            <a:pPr marL="800100" lvl="1" indent="-342900" algn="just">
              <a:buFont typeface="Arial" panose="020B0604020202020204" pitchFamily="34" charset="0"/>
              <a:buChar char="•"/>
            </a:pPr>
            <a:r>
              <a:rPr lang="fr-FR" altLang="fr-FR" dirty="0" smtClean="0">
                <a:ea typeface="ヒラギノ角ゴ Pro W3" pitchFamily="-65" charset="-128"/>
              </a:rPr>
              <a:t>Dans ISOM 2017 et </a:t>
            </a:r>
            <a:r>
              <a:rPr lang="fr-FR" altLang="fr-FR" dirty="0" err="1" smtClean="0">
                <a:ea typeface="ヒラギノ角ゴ Pro W3" pitchFamily="-65" charset="-128"/>
              </a:rPr>
              <a:t>ISSprOM</a:t>
            </a:r>
            <a:r>
              <a:rPr lang="fr-FR" altLang="fr-FR" dirty="0" smtClean="0">
                <a:ea typeface="ヒラギノ角ゴ Pro W3" pitchFamily="-65" charset="-128"/>
              </a:rPr>
              <a:t> 2019, suppression </a:t>
            </a:r>
            <a:r>
              <a:rPr lang="fr-FR" altLang="fr-FR" dirty="0">
                <a:ea typeface="ヒラギノ角ゴ Pro W3" pitchFamily="-65" charset="-128"/>
              </a:rPr>
              <a:t>du texte de la spécification cartographique </a:t>
            </a:r>
            <a:r>
              <a:rPr lang="fr-FR" altLang="fr-FR" dirty="0" smtClean="0">
                <a:ea typeface="ヒラギノ角ゴ Pro W3" pitchFamily="-65" charset="-128"/>
              </a:rPr>
              <a:t>de tous </a:t>
            </a:r>
            <a:r>
              <a:rPr lang="fr-FR" altLang="fr-FR" dirty="0">
                <a:ea typeface="ヒラギノ角ゴ Pro W3" pitchFamily="-65" charset="-128"/>
              </a:rPr>
              <a:t>les éléments relatifs aux règles</a:t>
            </a:r>
            <a:r>
              <a:rPr lang="fr-FR" altLang="fr-FR" dirty="0" smtClean="0">
                <a:ea typeface="ヒラギノ角ゴ Pro W3" pitchFamily="-65" charset="-128"/>
              </a:rPr>
              <a:t>. Ces règles sont désormais édictées par </a:t>
            </a:r>
            <a:r>
              <a:rPr lang="fr-FR" altLang="fr-FR" dirty="0">
                <a:ea typeface="ヒラギノ角ゴ Pro W3" pitchFamily="-65" charset="-128"/>
              </a:rPr>
              <a:t>les </a:t>
            </a:r>
            <a:r>
              <a:rPr lang="fr-FR" altLang="fr-FR" dirty="0" smtClean="0">
                <a:ea typeface="ヒラギノ角ゴ Pro W3" pitchFamily="-65" charset="-128"/>
              </a:rPr>
              <a:t>organismes (</a:t>
            </a:r>
            <a:r>
              <a:rPr lang="fr-FR" altLang="fr-FR" dirty="0">
                <a:ea typeface="ヒラギノ角ゴ Pro W3" pitchFamily="-65" charset="-128"/>
              </a:rPr>
              <a:t>IOF</a:t>
            </a:r>
            <a:r>
              <a:rPr lang="fr-FR" altLang="fr-FR" dirty="0" smtClean="0">
                <a:ea typeface="ヒラギノ角ゴ Pro W3" pitchFamily="-65" charset="-128"/>
              </a:rPr>
              <a:t>, FFCO, ligues régionales…) dans leurs règlements propres.</a:t>
            </a:r>
          </a:p>
          <a:p>
            <a:pPr marL="800100" lvl="1" indent="-342900" algn="just">
              <a:buFont typeface="Arial" panose="020B0604020202020204" pitchFamily="34" charset="0"/>
              <a:buChar char="•"/>
            </a:pPr>
            <a:endParaRPr lang="fr-FR" altLang="fr-FR" sz="1100" dirty="0" smtClean="0">
              <a:ea typeface="ヒラギノ角ゴ Pro W3" pitchFamily="-65" charset="-128"/>
            </a:endParaRPr>
          </a:p>
          <a:p>
            <a:pPr marL="800100" lvl="1" indent="-342900" algn="just">
              <a:buFont typeface="Arial" panose="020B0604020202020204" pitchFamily="34" charset="0"/>
              <a:buChar char="•"/>
            </a:pPr>
            <a:r>
              <a:rPr lang="fr-FR" dirty="0"/>
              <a:t>disparition du V4 qui était un vert à points noir dit </a:t>
            </a:r>
            <a:r>
              <a:rPr lang="fr-FR" dirty="0" smtClean="0"/>
              <a:t>infranchissable.</a:t>
            </a:r>
          </a:p>
          <a:p>
            <a:pPr marL="800100" lvl="1" indent="-342900" algn="just">
              <a:buFont typeface="Arial" panose="020B0604020202020204" pitchFamily="34" charset="0"/>
              <a:buChar char="•"/>
            </a:pPr>
            <a:endParaRPr lang="fr-FR" altLang="fr-FR" sz="1050" dirty="0">
              <a:ea typeface="ヒラギノ角ゴ Pro W3" pitchFamily="-65" charset="-128"/>
            </a:endParaRPr>
          </a:p>
          <a:p>
            <a:pPr marL="800100" lvl="1" indent="-342900" algn="just">
              <a:buFont typeface="Arial" panose="020B0604020202020204" pitchFamily="34" charset="0"/>
              <a:buChar char="•"/>
            </a:pPr>
            <a:r>
              <a:rPr lang="fr-FR" altLang="fr-FR" dirty="0" smtClean="0">
                <a:ea typeface="ヒラギノ角ゴ Pro W3" pitchFamily="-65" charset="-128"/>
              </a:rPr>
              <a:t>Modification de certains symboles</a:t>
            </a:r>
            <a:endParaRPr lang="fr-FR" altLang="fr-FR" dirty="0">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lvl="0" eaLnBrk="0" fontAlgn="base" hangingPunct="0">
              <a:spcBef>
                <a:spcPct val="50000"/>
              </a:spcBef>
              <a:spcAft>
                <a:spcPct val="0"/>
              </a:spcAft>
              <a:defRPr/>
            </a:pPr>
            <a:r>
              <a:rPr lang="fr-FR" sz="2000" dirty="0">
                <a:solidFill>
                  <a:schemeClr val="bg1">
                    <a:lumMod val="65000"/>
                  </a:schemeClr>
                </a:solidFill>
                <a:latin typeface="Bahnschrift SemiBold" panose="020B0502040204020203" pitchFamily="34" charset="0"/>
              </a:rPr>
              <a:t>Normes cartographiques, formats de course et </a:t>
            </a:r>
            <a:r>
              <a:rPr lang="fr-FR" sz="2000" dirty="0" smtClean="0">
                <a:solidFill>
                  <a:schemeClr val="bg1">
                    <a:lumMod val="65000"/>
                  </a:schemeClr>
                </a:solidFill>
                <a:latin typeface="Bahnschrift SemiBold" panose="020B0502040204020203" pitchFamily="34" charset="0"/>
              </a:rPr>
              <a:t>règles </a:t>
            </a:r>
            <a:r>
              <a:rPr lang="fr-FR" sz="2000" dirty="0">
                <a:solidFill>
                  <a:schemeClr val="bg1">
                    <a:lumMod val="65000"/>
                  </a:schemeClr>
                </a:solidFill>
                <a:latin typeface="Bahnschrift SemiBold" panose="020B0502040204020203" pitchFamily="34" charset="0"/>
              </a:rPr>
              <a:t>associées</a:t>
            </a:r>
            <a:endParaRPr kumimoji="0" lang="en-US" altLang="fr-FR" sz="2000" b="0" i="0" u="none" strike="noStrike" kern="0" cap="none" spc="0" normalizeH="0" baseline="0" noProof="0" dirty="0">
              <a:ln>
                <a:noFill/>
              </a:ln>
              <a:solidFill>
                <a:schemeClr val="bg1">
                  <a:lumMod val="65000"/>
                </a:schemeClr>
              </a:solidFill>
              <a:effectLst/>
              <a:uLnTx/>
              <a:uFillTx/>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Tree>
    <p:extLst>
      <p:ext uri="{BB962C8B-B14F-4D97-AF65-F5344CB8AC3E}">
        <p14:creationId xmlns:p14="http://schemas.microsoft.com/office/powerpoint/2010/main" val="31594263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6202" y="2590600"/>
            <a:ext cx="4961705" cy="36312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1156837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Wingdings" panose="05000000000000000000" pitchFamily="2" charset="2"/>
              <a:buChar char="Ø"/>
            </a:pPr>
            <a:r>
              <a:rPr lang="fr-FR" altLang="fr-FR" b="1" dirty="0" smtClean="0">
                <a:solidFill>
                  <a:prstClr val="black"/>
                </a:solidFill>
                <a:latin typeface="Bahnschrift SemiBold" panose="020B0502040204020203" pitchFamily="34" charset="0"/>
              </a:rPr>
              <a:t>Zoom sur le sprint</a:t>
            </a:r>
            <a:endParaRPr lang="fr-FR" altLang="fr-FR" b="1" dirty="0">
              <a:solidFill>
                <a:prstClr val="black"/>
              </a:solidFill>
              <a:latin typeface="Bahnschrift SemiBold" panose="020B0502040204020203" pitchFamily="34" charset="0"/>
            </a:endParaRPr>
          </a:p>
          <a:p>
            <a:pPr marL="1257300" lvl="2" indent="-342900" algn="just">
              <a:buFont typeface="Wingdings" panose="05000000000000000000" pitchFamily="2" charset="2"/>
              <a:buChar char="Ø"/>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r>
              <a:rPr lang="fr-FR" altLang="fr-FR" dirty="0" err="1" smtClean="0">
                <a:solidFill>
                  <a:prstClr val="black"/>
                </a:solidFill>
                <a:ea typeface="ヒラギノ角ゴ Pro W3" pitchFamily="-65" charset="-128"/>
              </a:rPr>
              <a:t>ISSprOM</a:t>
            </a:r>
            <a:r>
              <a:rPr lang="fr-FR" altLang="fr-FR" dirty="0" smtClean="0">
                <a:solidFill>
                  <a:prstClr val="black"/>
                </a:solidFill>
                <a:ea typeface="ヒラギノ角ゴ Pro W3" pitchFamily="-65" charset="-128"/>
              </a:rPr>
              <a:t> </a:t>
            </a:r>
            <a:r>
              <a:rPr lang="fr-FR" altLang="fr-FR" dirty="0">
                <a:solidFill>
                  <a:prstClr val="black"/>
                </a:solidFill>
                <a:ea typeface="ヒラギノ角ゴ Pro W3" pitchFamily="-65" charset="-128"/>
              </a:rPr>
              <a:t>2019: </a:t>
            </a:r>
            <a:r>
              <a:rPr lang="fr-FR" altLang="fr-FR" dirty="0" smtClean="0">
                <a:solidFill>
                  <a:prstClr val="black"/>
                </a:solidFill>
                <a:ea typeface="ヒラギノ角ゴ Pro W3" pitchFamily="-65" charset="-128"/>
              </a:rPr>
              <a:t>Suppression de </a:t>
            </a:r>
            <a:r>
              <a:rPr lang="fr-FR" altLang="fr-FR" dirty="0">
                <a:solidFill>
                  <a:prstClr val="black"/>
                </a:solidFill>
                <a:ea typeface="ヒラギノ角ゴ Pro W3" pitchFamily="-65" charset="-128"/>
              </a:rPr>
              <a:t>la notion d’urbain et de non urbain qui existait dans l’ISSOM 2007 pour les chemins et les zones pavées dans la mesure où il était difficile de définir exactement ce qu’était une zone urbaine ou une zone non </a:t>
            </a:r>
            <a:r>
              <a:rPr lang="fr-FR" altLang="fr-FR" dirty="0" smtClean="0">
                <a:solidFill>
                  <a:prstClr val="black"/>
                </a:solidFill>
                <a:ea typeface="ヒラギノ角ゴ Pro W3" pitchFamily="-65" charset="-128"/>
              </a:rPr>
              <a:t>urbaine. Une seule échelle autorisée (1:4000).</a:t>
            </a: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smtClean="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
        <p:nvSpPr>
          <p:cNvPr id="9" name="Rectangle 3"/>
          <p:cNvSpPr txBox="1">
            <a:spLocks noChangeArrowheads="1"/>
          </p:cNvSpPr>
          <p:nvPr/>
        </p:nvSpPr>
        <p:spPr>
          <a:xfrm>
            <a:off x="438150" y="2590600"/>
            <a:ext cx="6227565" cy="272185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800100" lvl="1" indent="-342900" algn="just">
              <a:buFont typeface="Arial" panose="020B0604020202020204" pitchFamily="34" charset="0"/>
              <a:buChar char="•"/>
            </a:pPr>
            <a:r>
              <a:rPr lang="fr-FR" altLang="fr-FR" dirty="0" smtClean="0">
                <a:solidFill>
                  <a:prstClr val="black"/>
                </a:solidFill>
                <a:ea typeface="ヒラギノ角ゴ Pro W3" pitchFamily="-65" charset="-128"/>
              </a:rPr>
              <a:t>Nouvelles </a:t>
            </a:r>
            <a:r>
              <a:rPr lang="fr-FR" altLang="fr-FR" dirty="0">
                <a:solidFill>
                  <a:prstClr val="black"/>
                </a:solidFill>
                <a:ea typeface="ヒラギノ角ゴ Pro W3" pitchFamily="-65" charset="-128"/>
              </a:rPr>
              <a:t>règles de traçage en sprint pédestre :</a:t>
            </a:r>
          </a:p>
          <a:p>
            <a:pPr marL="1257300" lvl="2" indent="-342900" algn="just">
              <a:buFont typeface="Courier New" panose="02070309020205020404" pitchFamily="49" charset="0"/>
              <a:buChar char="o"/>
            </a:pPr>
            <a:r>
              <a:rPr lang="fr-FR" altLang="fr-FR" sz="1600" dirty="0">
                <a:solidFill>
                  <a:prstClr val="black"/>
                </a:solidFill>
                <a:ea typeface="ヒラギノ角ゴ Pro W3" pitchFamily="-65" charset="-128"/>
              </a:rPr>
              <a:t>Les Règles 2020 de l’IOF ont précisé les distances minimum entre postes en sprint.</a:t>
            </a:r>
          </a:p>
          <a:p>
            <a:pPr marL="1257300" lvl="2" indent="-342900" algn="just">
              <a:buFont typeface="Courier New" panose="02070309020205020404" pitchFamily="49" charset="0"/>
              <a:buChar char="o"/>
            </a:pPr>
            <a:r>
              <a:rPr lang="fr-FR" altLang="fr-FR" sz="1600" dirty="0">
                <a:solidFill>
                  <a:prstClr val="black"/>
                </a:solidFill>
                <a:ea typeface="ヒラギノ角ゴ Pro W3" pitchFamily="-65" charset="-128"/>
              </a:rPr>
              <a:t>Elle doit être de 25m en distance de course et de 15 m à vol d’oiseau.</a:t>
            </a:r>
          </a:p>
          <a:p>
            <a:pPr marL="1257300" lvl="2" indent="-342900" algn="just">
              <a:buFont typeface="Courier New" panose="02070309020205020404" pitchFamily="49" charset="0"/>
              <a:buChar char="o"/>
            </a:pPr>
            <a:r>
              <a:rPr lang="fr-FR" altLang="fr-FR" sz="1600" dirty="0">
                <a:solidFill>
                  <a:prstClr val="black"/>
                </a:solidFill>
                <a:ea typeface="ヒラギノ角ゴ Pro W3" pitchFamily="-65" charset="-128"/>
              </a:rPr>
              <a:t>Si les postes sont de même nature, la distance à vol d’oiseau est portée à 30 m.</a:t>
            </a:r>
            <a:endParaRPr lang="fr-FR" altLang="fr-FR" sz="1600" dirty="0" smtClean="0">
              <a:solidFill>
                <a:prstClr val="black"/>
              </a:solidFill>
              <a:ea typeface="ヒラギノ角ゴ Pro W3" pitchFamily="-65" charset="-128"/>
            </a:endParaRPr>
          </a:p>
        </p:txBody>
      </p:sp>
      <p:sp>
        <p:nvSpPr>
          <p:cNvPr id="2" name="ZoneTexte 1"/>
          <p:cNvSpPr txBox="1"/>
          <p:nvPr/>
        </p:nvSpPr>
        <p:spPr>
          <a:xfrm>
            <a:off x="9753600" y="5719482"/>
            <a:ext cx="1084729" cy="369332"/>
          </a:xfrm>
          <a:prstGeom prst="rect">
            <a:avLst/>
          </a:prstGeom>
          <a:noFill/>
        </p:spPr>
        <p:txBody>
          <a:bodyPr wrap="square" rtlCol="0">
            <a:spAutoFit/>
          </a:bodyPr>
          <a:lstStyle/>
          <a:p>
            <a:endParaRPr lang="fr-FR" dirty="0"/>
          </a:p>
        </p:txBody>
      </p:sp>
    </p:spTree>
    <p:extLst>
      <p:ext uri="{BB962C8B-B14F-4D97-AF65-F5344CB8AC3E}">
        <p14:creationId xmlns:p14="http://schemas.microsoft.com/office/powerpoint/2010/main" val="8744487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842481"/>
            <a:ext cx="11568372" cy="54437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1257300" lvl="2" indent="-342900" algn="just">
              <a:buFont typeface="Arial" panose="020B0604020202020204" pitchFamily="34" charset="0"/>
              <a:buChar char="•"/>
            </a:pPr>
            <a:endParaRPr lang="fr-FR" altLang="fr-FR" dirty="0">
              <a:solidFill>
                <a:prstClr val="black"/>
              </a:solidFill>
              <a:ea typeface="ヒラギノ角ゴ Pro W3" pitchFamily="-65" charset="-128"/>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sp>
        <p:nvSpPr>
          <p:cNvPr id="9" name="Titre 1"/>
          <p:cNvSpPr>
            <a:spLocks noGrp="1"/>
          </p:cNvSpPr>
          <p:nvPr>
            <p:ph type="ctrTitle"/>
          </p:nvPr>
        </p:nvSpPr>
        <p:spPr>
          <a:xfrm>
            <a:off x="1129553" y="3092797"/>
            <a:ext cx="10713747" cy="1466725"/>
          </a:xfrm>
        </p:spPr>
        <p:txBody>
          <a:bodyPr>
            <a:normAutofit/>
          </a:bodyPr>
          <a:lstStyle/>
          <a:p>
            <a:r>
              <a:rPr lang="fr-FR" sz="4000" dirty="0" smtClean="0">
                <a:latin typeface="Bahnschrift SemiBold" panose="020B0502040204020203" pitchFamily="34" charset="0"/>
              </a:rPr>
              <a:t>zones interdites, franchissement</a:t>
            </a:r>
            <a:endParaRPr lang="fr-FR" sz="4000" dirty="0">
              <a:latin typeface="Bahnschrift SemiBold" panose="020B0502040204020203" pitchFamily="34" charset="0"/>
            </a:endParaRPr>
          </a:p>
        </p:txBody>
      </p:sp>
      <p:sp>
        <p:nvSpPr>
          <p:cNvPr id="10"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Tree>
    <p:extLst>
      <p:ext uri="{BB962C8B-B14F-4D97-AF65-F5344CB8AC3E}">
        <p14:creationId xmlns:p14="http://schemas.microsoft.com/office/powerpoint/2010/main" val="25262454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1353671"/>
            <a:ext cx="11568372" cy="493251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Wingdings" panose="05000000000000000000" pitchFamily="2" charset="2"/>
              <a:buChar char="Ø"/>
            </a:pPr>
            <a:r>
              <a:rPr lang="fr-FR" altLang="fr-FR" b="1" dirty="0" smtClean="0">
                <a:solidFill>
                  <a:prstClr val="black"/>
                </a:solidFill>
                <a:latin typeface="Bahnschrift SemiBold" panose="020B0502040204020203" pitchFamily="34" charset="0"/>
              </a:rPr>
              <a:t>Le terrain cultivé:</a:t>
            </a:r>
            <a:endParaRPr lang="fr-FR" altLang="fr-FR" b="1" dirty="0">
              <a:solidFill>
                <a:prstClr val="black"/>
              </a:solidFill>
              <a:latin typeface="Bahnschrift SemiBold" panose="020B0502040204020203" pitchFamily="34" charset="0"/>
            </a:endParaRPr>
          </a:p>
          <a:p>
            <a:pPr marL="342900" indent="-342900" algn="just">
              <a:buFont typeface="Wingdings" panose="05000000000000000000" pitchFamily="2" charset="2"/>
              <a:buChar char="Ø"/>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r>
              <a:rPr lang="fr-FR" altLang="fr-FR" sz="2400" dirty="0" smtClean="0">
                <a:solidFill>
                  <a:prstClr val="black"/>
                </a:solidFill>
                <a:ea typeface="ヒラギノ角ゴ Pro W3" pitchFamily="-65" charset="-128"/>
              </a:rPr>
              <a:t>Nous </a:t>
            </a:r>
            <a:r>
              <a:rPr lang="fr-FR" altLang="fr-FR" sz="2400" dirty="0">
                <a:solidFill>
                  <a:prstClr val="black"/>
                </a:solidFill>
                <a:ea typeface="ヒラギノ角ゴ Pro W3" pitchFamily="-65" charset="-128"/>
              </a:rPr>
              <a:t>sommes au mois de juin, le symbole 412 « terrain cultivé » représente un champ de blé non moissonné.</a:t>
            </a:r>
          </a:p>
          <a:p>
            <a:pPr marL="800100" lvl="1" indent="-342900" algn="just">
              <a:buFont typeface="Arial" panose="020B0604020202020204" pitchFamily="34" charset="0"/>
              <a:buChar char="•"/>
            </a:pPr>
            <a:endParaRPr lang="fr-FR" altLang="fr-FR" dirty="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lvl="1" algn="just"/>
            <a:r>
              <a:rPr lang="fr-FR" altLang="fr-FR" sz="2400" u="sng" dirty="0" smtClean="0">
                <a:solidFill>
                  <a:prstClr val="black"/>
                </a:solidFill>
                <a:ea typeface="ヒラギノ角ゴ Pro W3" pitchFamily="-65" charset="-128"/>
              </a:rPr>
              <a:t>Question</a:t>
            </a:r>
            <a:r>
              <a:rPr lang="fr-FR" altLang="fr-FR" sz="2400" dirty="0" smtClean="0">
                <a:solidFill>
                  <a:prstClr val="black"/>
                </a:solidFill>
                <a:ea typeface="ヒラギノ角ゴ Pro W3" pitchFamily="-65" charset="-128"/>
              </a:rPr>
              <a:t>:</a:t>
            </a:r>
          </a:p>
          <a:p>
            <a:pPr lvl="1" algn="just"/>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r>
              <a:rPr lang="fr-FR" altLang="fr-FR" sz="2400" dirty="0" smtClean="0">
                <a:solidFill>
                  <a:prstClr val="black"/>
                </a:solidFill>
                <a:ea typeface="ヒラギノ角ゴ Pro W3" pitchFamily="-65" charset="-128"/>
              </a:rPr>
              <a:t>Je suis en course; est-il autorisé de traverser ce champ, ce qui me ferait gagner un temps significatif?</a:t>
            </a:r>
            <a:endParaRPr lang="fr-FR" altLang="fr-FR" sz="2400" dirty="0">
              <a:solidFill>
                <a:prstClr val="black"/>
              </a:solidFill>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0275" y="2977057"/>
            <a:ext cx="1274949" cy="908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77481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a:xfrm>
            <a:off x="4038600" y="6356350"/>
            <a:ext cx="7410450" cy="365125"/>
          </a:xfrm>
        </p:spPr>
        <p:txBody>
          <a:bodyPr/>
          <a:lstStyle/>
          <a:p>
            <a:pPr algn="l"/>
            <a:r>
              <a:rPr lang="fr-FR" sz="1400" dirty="0" smtClean="0">
                <a:solidFill>
                  <a:prstClr val="black">
                    <a:tint val="75000"/>
                  </a:prstClr>
                </a:solidFill>
                <a:latin typeface="Bahnschrift SemiBold" panose="020B0502040204020203" pitchFamily="34" charset="0"/>
              </a:rPr>
              <a:t>LGECO - séminaire des experts - 29 février 2020</a:t>
            </a:r>
            <a:r>
              <a:rPr lang="fr-FR" sz="1400" dirty="0" smtClean="0">
                <a:solidFill>
                  <a:prstClr val="black">
                    <a:tint val="75000"/>
                  </a:prstClr>
                </a:solidFill>
              </a:rPr>
              <a:t>			</a:t>
            </a:r>
            <a:endParaRPr lang="fr-FR" sz="1400" dirty="0">
              <a:solidFill>
                <a:prstClr val="black">
                  <a:tint val="75000"/>
                </a:prstClr>
              </a:solidFill>
            </a:endParaRPr>
          </a:p>
        </p:txBody>
      </p:sp>
      <p:pic>
        <p:nvPicPr>
          <p:cNvPr id="5" name="Image 4" descr="logo LGECO"/>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299" y="5890662"/>
            <a:ext cx="1072223" cy="760646"/>
          </a:xfrm>
          <a:prstGeom prst="rect">
            <a:avLst/>
          </a:prstGeom>
          <a:noFill/>
          <a:ln>
            <a:noFill/>
          </a:ln>
        </p:spPr>
      </p:pic>
      <p:sp>
        <p:nvSpPr>
          <p:cNvPr id="7" name="Rectangle 3"/>
          <p:cNvSpPr txBox="1">
            <a:spLocks noChangeArrowheads="1"/>
          </p:cNvSpPr>
          <p:nvPr/>
        </p:nvSpPr>
        <p:spPr>
          <a:xfrm>
            <a:off x="438150" y="959225"/>
            <a:ext cx="11568372" cy="532695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just">
              <a:buFont typeface="Arial" panose="020B0604020202020204" pitchFamily="34" charset="0"/>
              <a:buChar char="•"/>
            </a:pPr>
            <a:r>
              <a:rPr lang="fr-FR" altLang="fr-FR" b="1" dirty="0" smtClean="0">
                <a:solidFill>
                  <a:prstClr val="black"/>
                </a:solidFill>
                <a:ea typeface="ヒラギノ角ゴ Pro W3" pitchFamily="-65" charset="-128"/>
              </a:rPr>
              <a:t>Oui!</a:t>
            </a:r>
            <a:r>
              <a:rPr lang="fr-FR" altLang="fr-FR" dirty="0" smtClean="0">
                <a:solidFill>
                  <a:prstClr val="black"/>
                </a:solidFill>
                <a:ea typeface="ヒラギノ角ゴ Pro W3" pitchFamily="-65" charset="-128"/>
              </a:rPr>
              <a:t> Le symbole 412 n’entraine aucune interdiction d’accès. Cependant, </a:t>
            </a:r>
            <a:r>
              <a:rPr lang="fr-FR" altLang="fr-FR" dirty="0"/>
              <a:t>d</a:t>
            </a:r>
            <a:r>
              <a:rPr lang="fr-FR" dirty="0" smtClean="0"/>
              <a:t>u </a:t>
            </a:r>
            <a:r>
              <a:rPr lang="fr-FR" dirty="0"/>
              <a:t>fait de la variabilité de la capacité à </a:t>
            </a:r>
            <a:r>
              <a:rPr lang="fr-FR" dirty="0" smtClean="0"/>
              <a:t>courir, les </a:t>
            </a:r>
            <a:r>
              <a:rPr lang="fr-FR" dirty="0"/>
              <a:t>zones de ce type doivent être évitées lors du tracé des </a:t>
            </a:r>
            <a:r>
              <a:rPr lang="fr-FR" dirty="0" smtClean="0"/>
              <a:t>parcours; </a:t>
            </a:r>
          </a:p>
          <a:p>
            <a:pPr marL="342900" indent="-342900" algn="just">
              <a:buFont typeface="Arial" panose="020B0604020202020204" pitchFamily="34" charset="0"/>
              <a:buChar char="•"/>
            </a:pPr>
            <a:r>
              <a:rPr lang="fr-FR" dirty="0"/>
              <a:t>Le symbole </a:t>
            </a:r>
            <a:r>
              <a:rPr lang="fr-FR" dirty="0" smtClean="0"/>
              <a:t>412 est </a:t>
            </a:r>
            <a:r>
              <a:rPr lang="fr-FR" dirty="0"/>
              <a:t>associé au symbole </a:t>
            </a:r>
            <a:r>
              <a:rPr lang="fr-FR" i="1" dirty="0"/>
              <a:t>Zone interdite d’accès </a:t>
            </a:r>
            <a:r>
              <a:rPr lang="fr-FR" dirty="0"/>
              <a:t>(709) s’il est interdit d’y pénétrer. </a:t>
            </a:r>
            <a:endParaRPr lang="fr-FR" altLang="fr-FR" dirty="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a:p>
            <a:pPr marL="800100" lvl="1" indent="-342900" algn="just">
              <a:buFont typeface="Arial" panose="020B0604020202020204" pitchFamily="34" charset="0"/>
              <a:buChar char="•"/>
            </a:pPr>
            <a:endParaRPr lang="fr-FR" altLang="fr-FR" dirty="0" smtClean="0">
              <a:solidFill>
                <a:prstClr val="black"/>
              </a:solidFill>
              <a:ea typeface="ヒラギノ角ゴ Pro W3" pitchFamily="-65" charset="-128"/>
            </a:endParaRPr>
          </a:p>
        </p:txBody>
      </p:sp>
      <p:sp>
        <p:nvSpPr>
          <p:cNvPr id="6" name="Text Box 9"/>
          <p:cNvSpPr txBox="1">
            <a:spLocks noChangeArrowheads="1"/>
          </p:cNvSpPr>
          <p:nvPr/>
        </p:nvSpPr>
        <p:spPr bwMode="auto">
          <a:xfrm>
            <a:off x="669059" y="169800"/>
            <a:ext cx="8137525" cy="400110"/>
          </a:xfrm>
          <a:prstGeom prst="rect">
            <a:avLst/>
          </a:prstGeom>
          <a:noFill/>
          <a:ln>
            <a:noFill/>
          </a:ln>
          <a:effectLst/>
          <a:extLst>
            <a:ext uri="{909E8E84-426E-40DD-AFC4-6F175D3DCCD1}">
              <a14:hiddenFill xmlns:a14="http://schemas.microsoft.com/office/drawing/2010/main">
                <a:solidFill>
                  <a:srgbClr val="0000FF">
                    <a:alpha val="89999"/>
                  </a:srgbClr>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marL="800100" indent="-342900" algn="l">
              <a:defRPr>
                <a:solidFill>
                  <a:schemeClr val="tx1"/>
                </a:solidFill>
                <a:latin typeface="Arial" panose="020B0604020202020204" pitchFamily="34" charset="0"/>
              </a:defRPr>
            </a:lvl2pPr>
            <a:lvl3pPr marL="1257300" indent="-342900" algn="l">
              <a:defRPr>
                <a:solidFill>
                  <a:schemeClr val="tx1"/>
                </a:solidFill>
                <a:latin typeface="Arial" panose="020B0604020202020204" pitchFamily="34" charset="0"/>
              </a:defRPr>
            </a:lvl3pPr>
            <a:lvl4pPr marL="1714500" indent="-342900" algn="l">
              <a:defRPr>
                <a:solidFill>
                  <a:schemeClr val="tx1"/>
                </a:solidFill>
                <a:latin typeface="Arial" panose="020B0604020202020204" pitchFamily="34" charset="0"/>
              </a:defRPr>
            </a:lvl4pPr>
            <a:lvl5pPr marL="2171700" indent="-342900" algn="l">
              <a:defRPr>
                <a:solidFill>
                  <a:schemeClr val="tx1"/>
                </a:solidFill>
                <a:latin typeface="Arial" panose="020B0604020202020204" pitchFamily="34" charset="0"/>
              </a:defRPr>
            </a:lvl5pPr>
            <a:lvl6pPr marL="2628900" indent="-342900" eaLnBrk="0" fontAlgn="base" hangingPunct="0">
              <a:spcBef>
                <a:spcPct val="0"/>
              </a:spcBef>
              <a:spcAft>
                <a:spcPct val="0"/>
              </a:spcAft>
              <a:defRPr>
                <a:solidFill>
                  <a:schemeClr val="tx1"/>
                </a:solidFill>
                <a:latin typeface="Arial" panose="020B0604020202020204" pitchFamily="34" charset="0"/>
              </a:defRPr>
            </a:lvl6pPr>
            <a:lvl7pPr marL="3086100" indent="-342900" eaLnBrk="0" fontAlgn="base" hangingPunct="0">
              <a:spcBef>
                <a:spcPct val="0"/>
              </a:spcBef>
              <a:spcAft>
                <a:spcPct val="0"/>
              </a:spcAft>
              <a:defRPr>
                <a:solidFill>
                  <a:schemeClr val="tx1"/>
                </a:solidFill>
                <a:latin typeface="Arial" panose="020B0604020202020204" pitchFamily="34" charset="0"/>
              </a:defRPr>
            </a:lvl7pPr>
            <a:lvl8pPr marL="3543300" indent="-342900" eaLnBrk="0" fontAlgn="base" hangingPunct="0">
              <a:spcBef>
                <a:spcPct val="0"/>
              </a:spcBef>
              <a:spcAft>
                <a:spcPct val="0"/>
              </a:spcAft>
              <a:defRPr>
                <a:solidFill>
                  <a:schemeClr val="tx1"/>
                </a:solidFill>
                <a:latin typeface="Arial" panose="020B0604020202020204" pitchFamily="34" charset="0"/>
              </a:defRPr>
            </a:lvl8pPr>
            <a:lvl9pPr marL="4000500" indent="-3429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50000"/>
              </a:spcBef>
              <a:spcAft>
                <a:spcPct val="0"/>
              </a:spcAft>
              <a:defRPr/>
            </a:pPr>
            <a:r>
              <a:rPr lang="fr-FR" sz="2000" dirty="0">
                <a:solidFill>
                  <a:prstClr val="white">
                    <a:lumMod val="65000"/>
                  </a:prstClr>
                </a:solidFill>
                <a:latin typeface="Bahnschrift SemiBold" panose="020B0502040204020203" pitchFamily="34" charset="0"/>
              </a:rPr>
              <a:t>Normes cartographiques, formats de course et règles associées</a:t>
            </a:r>
            <a:endParaRPr lang="en-US" altLang="fr-FR" sz="2000" kern="0" dirty="0">
              <a:solidFill>
                <a:prstClr val="white">
                  <a:lumMod val="65000"/>
                </a:prstClr>
              </a:solidFill>
              <a:latin typeface="Bahnschrift SemiBold" panose="020B0502040204020203" pitchFamily="34" charset="0"/>
            </a:endParaRPr>
          </a:p>
        </p:txBody>
      </p:sp>
      <p:sp>
        <p:nvSpPr>
          <p:cNvPr id="8" name="Line 4"/>
          <p:cNvSpPr>
            <a:spLocks noChangeShapeType="1"/>
          </p:cNvSpPr>
          <p:nvPr/>
        </p:nvSpPr>
        <p:spPr bwMode="auto">
          <a:xfrm>
            <a:off x="438150" y="701531"/>
            <a:ext cx="5689600" cy="0"/>
          </a:xfrm>
          <a:prstGeom prst="line">
            <a:avLst/>
          </a:prstGeom>
          <a:noFill/>
          <a:ln w="1905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algn="ctr" eaLnBrk="0" fontAlgn="base" hangingPunct="0">
              <a:spcBef>
                <a:spcPct val="0"/>
              </a:spcBef>
              <a:spcAft>
                <a:spcPct val="0"/>
              </a:spcAft>
            </a:pPr>
            <a:endParaRPr lang="fr-FR" sz="2400">
              <a:solidFill>
                <a:srgbClr val="000000"/>
              </a:solidFill>
              <a:latin typeface="Arial" panose="020B0604020202020204" pitchFamily="34" charset="0"/>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8066" y="2600169"/>
            <a:ext cx="866775" cy="619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6010" y="2728362"/>
            <a:ext cx="5476875" cy="316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528917" y="3572674"/>
            <a:ext cx="4276165" cy="2554545"/>
          </a:xfrm>
          <a:prstGeom prst="rect">
            <a:avLst/>
          </a:prstGeom>
          <a:solidFill>
            <a:schemeClr val="accent5">
              <a:lumMod val="60000"/>
              <a:lumOff val="40000"/>
            </a:schemeClr>
          </a:solidFill>
        </p:spPr>
        <p:txBody>
          <a:bodyPr wrap="square" rtlCol="0">
            <a:spAutoFit/>
          </a:bodyPr>
          <a:lstStyle/>
          <a:p>
            <a:r>
              <a:rPr lang="fr-FR" sz="2000" dirty="0" smtClean="0"/>
              <a:t>Il incombe au CCR et au DAR de s’assurer que le tracé des circuits évite les zones cultivées ou les terrains pour lesquels l’organisateur ne dispose pas d’autorisation d’accès; </a:t>
            </a:r>
          </a:p>
          <a:p>
            <a:r>
              <a:rPr lang="fr-FR" sz="2000" dirty="0" smtClean="0"/>
              <a:t>si besoin, ces experts font apposer le symbole 709 sur la carte pour les zones concernées.</a:t>
            </a:r>
            <a:endParaRPr lang="fr-FR" sz="2000" dirty="0"/>
          </a:p>
        </p:txBody>
      </p:sp>
    </p:spTree>
    <p:extLst>
      <p:ext uri="{BB962C8B-B14F-4D97-AF65-F5344CB8AC3E}">
        <p14:creationId xmlns:p14="http://schemas.microsoft.com/office/powerpoint/2010/main" val="4010846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1605</TotalTime>
  <Words>1096</Words>
  <Application>Microsoft Office PowerPoint</Application>
  <PresentationFormat>Personnalisé</PresentationFormat>
  <Paragraphs>223</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Séminaire des experts</vt:lpstr>
      <vt:lpstr>Normes cartographiques, formats de course et règles associées</vt:lpstr>
      <vt:lpstr>Présentation PowerPoint</vt:lpstr>
      <vt:lpstr>Présentation PowerPoint</vt:lpstr>
      <vt:lpstr>Présentation PowerPoint</vt:lpstr>
      <vt:lpstr>Présentation PowerPoint</vt:lpstr>
      <vt:lpstr>zones interdites, franchissement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Defense Conseil Internationnal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LGECO - séminaire des experts</dc:title>
  <dc:creator>MAHLER Georges</dc:creator>
  <cp:lastModifiedBy>Sabine &amp; Georges</cp:lastModifiedBy>
  <cp:revision>68</cp:revision>
  <dcterms:created xsi:type="dcterms:W3CDTF">2020-02-21T12:57:19Z</dcterms:created>
  <dcterms:modified xsi:type="dcterms:W3CDTF">2020-02-29T20:10:01Z</dcterms:modified>
</cp:coreProperties>
</file>